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4"/>
  </p:notesMasterIdLst>
  <p:sldIdLst>
    <p:sldId id="256" r:id="rId5"/>
    <p:sldId id="269" r:id="rId6"/>
    <p:sldId id="260" r:id="rId7"/>
    <p:sldId id="257" r:id="rId8"/>
    <p:sldId id="258" r:id="rId9"/>
    <p:sldId id="259" r:id="rId10"/>
    <p:sldId id="267" r:id="rId11"/>
    <p:sldId id="270" r:id="rId12"/>
    <p:sldId id="271" r:id="rId13"/>
    <p:sldId id="272" r:id="rId14"/>
    <p:sldId id="273" r:id="rId15"/>
    <p:sldId id="261" r:id="rId16"/>
    <p:sldId id="263" r:id="rId17"/>
    <p:sldId id="262" r:id="rId18"/>
    <p:sldId id="264" r:id="rId19"/>
    <p:sldId id="265" r:id="rId20"/>
    <p:sldId id="266" r:id="rId21"/>
    <p:sldId id="274"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A88972-40F8-42DC-81C9-6ABC4BE67806}" v="3542" dt="2022-08-01T15:59:34.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25" autoAdjust="0"/>
    <p:restoredTop sz="94660"/>
  </p:normalViewPr>
  <p:slideViewPr>
    <p:cSldViewPr snapToGrid="0">
      <p:cViewPr varScale="1">
        <p:scale>
          <a:sx n="103" d="100"/>
          <a:sy n="103" d="100"/>
        </p:scale>
        <p:origin x="114" y="21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75CEB9-679A-4090-96B5-124878A31B5E}" type="datetimeFigureOut">
              <a:rPr lang="en-US" smtClean="0"/>
              <a:t>8/3/2022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4053B8-2FB7-41F2-B99F-9CAC4B33DA2E}" type="slidenum">
              <a:rPr lang="en-US" smtClean="0"/>
              <a:t>‹#›</a:t>
            </a:fld>
            <a:endParaRPr lang="en-US"/>
          </a:p>
        </p:txBody>
      </p:sp>
    </p:spTree>
    <p:extLst>
      <p:ext uri="{BB962C8B-B14F-4D97-AF65-F5344CB8AC3E}">
        <p14:creationId xmlns:p14="http://schemas.microsoft.com/office/powerpoint/2010/main" val="1353882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BFFF697-8454-4D39-AD17-3FAB8A02EA84}" type="slidenum">
              <a:rPr lang="en-US" smtClean="0"/>
              <a:t>2</a:t>
            </a:fld>
            <a:endParaRPr lang="en-US" dirty="0"/>
          </a:p>
        </p:txBody>
      </p:sp>
    </p:spTree>
    <p:extLst>
      <p:ext uri="{BB962C8B-B14F-4D97-AF65-F5344CB8AC3E}">
        <p14:creationId xmlns:p14="http://schemas.microsoft.com/office/powerpoint/2010/main" val="1936930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FF697-8454-4D39-AD17-3FAB8A02EA84}" type="slidenum">
              <a:rPr lang="en-US" smtClean="0"/>
              <a:t>3</a:t>
            </a:fld>
            <a:endParaRPr lang="en-US" dirty="0"/>
          </a:p>
        </p:txBody>
      </p:sp>
    </p:spTree>
    <p:extLst>
      <p:ext uri="{BB962C8B-B14F-4D97-AF65-F5344CB8AC3E}">
        <p14:creationId xmlns:p14="http://schemas.microsoft.com/office/powerpoint/2010/main" val="184546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BFFF697-8454-4D39-AD17-3FAB8A02EA84}" type="slidenum">
              <a:rPr lang="en-US" smtClean="0"/>
              <a:t>4</a:t>
            </a:fld>
            <a:endParaRPr lang="en-US" dirty="0"/>
          </a:p>
        </p:txBody>
      </p:sp>
    </p:spTree>
    <p:extLst>
      <p:ext uri="{BB962C8B-B14F-4D97-AF65-F5344CB8AC3E}">
        <p14:creationId xmlns:p14="http://schemas.microsoft.com/office/powerpoint/2010/main" val="3440934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FF697-8454-4D39-AD17-3FAB8A02EA84}" type="slidenum">
              <a:rPr lang="en-US" smtClean="0"/>
              <a:t>11</a:t>
            </a:fld>
            <a:endParaRPr lang="en-US" dirty="0"/>
          </a:p>
        </p:txBody>
      </p:sp>
    </p:spTree>
    <p:extLst>
      <p:ext uri="{BB962C8B-B14F-4D97-AF65-F5344CB8AC3E}">
        <p14:creationId xmlns:p14="http://schemas.microsoft.com/office/powerpoint/2010/main" val="19060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FF697-8454-4D39-AD17-3FAB8A02EA84}" type="slidenum">
              <a:rPr lang="en-US" smtClean="0"/>
              <a:t>18</a:t>
            </a:fld>
            <a:endParaRPr lang="en-US" dirty="0"/>
          </a:p>
        </p:txBody>
      </p:sp>
    </p:spTree>
    <p:extLst>
      <p:ext uri="{BB962C8B-B14F-4D97-AF65-F5344CB8AC3E}">
        <p14:creationId xmlns:p14="http://schemas.microsoft.com/office/powerpoint/2010/main" val="1792099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365392585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257941" y="6336902"/>
            <a:ext cx="4114800" cy="290983"/>
          </a:xfrm>
          <a:prstGeom prst="rect">
            <a:avLst/>
          </a:prstGeom>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300406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257941" y="6336902"/>
            <a:ext cx="4114800" cy="29098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595391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1232070" y="6336902"/>
            <a:ext cx="4114800" cy="29098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55188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1257941" y="6336902"/>
            <a:ext cx="4114800" cy="29098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424265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1257941" y="6336902"/>
            <a:ext cx="4114800" cy="290983"/>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171138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1257941" y="6336902"/>
            <a:ext cx="4114800" cy="290983"/>
          </a:xfrm>
          <a:prstGeom prst="rect">
            <a:avLst/>
          </a:prstGeom>
        </p:spPr>
        <p:txBody>
          <a:bodyPr/>
          <a:lstStyle>
            <a:lvl1pPr algn="r">
              <a:defRPr/>
            </a:lvl1pPr>
          </a:lstStyle>
          <a:p>
            <a:endParaRPr lang="en-US" dirty="0"/>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214922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536672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3961070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294752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74124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endParaRPr>
          </a:p>
        </p:txBody>
      </p:sp>
    </p:spTree>
    <p:extLst>
      <p:ext uri="{BB962C8B-B14F-4D97-AF65-F5344CB8AC3E}">
        <p14:creationId xmlns:p14="http://schemas.microsoft.com/office/powerpoint/2010/main" val="416422535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2022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474494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endParaRPr>
          </a:p>
        </p:txBody>
      </p:sp>
    </p:spTree>
    <p:extLst>
      <p:ext uri="{BB962C8B-B14F-4D97-AF65-F5344CB8AC3E}">
        <p14:creationId xmlns:p14="http://schemas.microsoft.com/office/powerpoint/2010/main" val="211283490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329283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14278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9620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Tree>
    <p:extLst>
      <p:ext uri="{BB962C8B-B14F-4D97-AF65-F5344CB8AC3E}">
        <p14:creationId xmlns:p14="http://schemas.microsoft.com/office/powerpoint/2010/main" val="2308706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7160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54509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0698169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rchitecting.it/blog/pure-storage-acquires-portworx/"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scod.hpedev.io/"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CV5jXn8Dqsw&amp;t=459s" TargetMode="External"/><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CV5jXn8Dqsw&amp;t=459s" TargetMode="External"/><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CV5jXn8Dqsw&amp;t=459s" TargetMode="External"/><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CV5jXn8Dqsw&amp;t=459s" TargetMode="External"/><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CV5jXn8Dqsw&amp;t=459s" TargetMode="External"/><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hyperlink" Target="https://docs.openshift.com/container-platform/3.11/scaling_performance/optimizing_storage.html"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purestorage.com/resources/type-a/containerizing-business-workloads.html" TargetMode="External"/><Relationship Id="rId13" Type="http://schemas.openxmlformats.org/officeDocument/2006/relationships/hyperlink" Target="https://alibaba-cloud.medium.com/alibaba-cloud-nas-the-one-container-solution-for-cloud-native-technology-8c8b815128bf" TargetMode="External"/><Relationship Id="rId3" Type="http://schemas.openxmlformats.org/officeDocument/2006/relationships/hyperlink" Target="https://www.delltechnologies.com/asset/en-us/products/storage/industry-market/h17995-persistent-storage-for-containerized-applications-on-kubernetes-with-powermax-san-storage-wp.pdf" TargetMode="External"/><Relationship Id="rId7" Type="http://schemas.openxmlformats.org/officeDocument/2006/relationships/hyperlink" Target="https://blocksandfiles.com/2021/09/16/googles-cloud-adds-dual-region-buckets-gke-backup-and-ha-for-files/" TargetMode="External"/><Relationship Id="rId12" Type="http://schemas.openxmlformats.org/officeDocument/2006/relationships/hyperlink" Target="https://gestaltit.com/exclusive/sulagna/wekaio-makes-significant-enhancements-to-sds-performance-and-capacity-in-wekas-data-platform-for-ai/"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aws.amazon.com/blogs/containers/category/storage/amazon-elastic-file-system-efs/" TargetMode="External"/><Relationship Id="rId11" Type="http://schemas.openxmlformats.org/officeDocument/2006/relationships/hyperlink" Target="https://uploads.vastdata.com/2020/08/Katapult-and-VAST.pdf" TargetMode="External"/><Relationship Id="rId5" Type="http://schemas.openxmlformats.org/officeDocument/2006/relationships/hyperlink" Target="https://www.youtube.com/watch?v=CV5jXn8Dqsw&amp;t=459s" TargetMode="External"/><Relationship Id="rId15" Type="http://schemas.openxmlformats.org/officeDocument/2006/relationships/hyperlink" Target="https://www.alibabacloud.com/blog/alibaba-cloud-cnfs-breaks-the-dilemma-of-container-persistent-storage-for-enterprise-level-cloud-native_598562" TargetMode="External"/><Relationship Id="rId10" Type="http://schemas.openxmlformats.org/officeDocument/2006/relationships/hyperlink" Target="https://infohub.delltechnologies.com/p/part-2-the-what-introducing-dell-container-storage-modules-csm/" TargetMode="External"/><Relationship Id="rId4" Type="http://schemas.openxmlformats.org/officeDocument/2006/relationships/hyperlink" Target="https://docs.openshift.com/container-platform/3.11/scaling_performance/optimizing_storage.html" TargetMode="External"/><Relationship Id="rId9" Type="http://schemas.openxmlformats.org/officeDocument/2006/relationships/hyperlink" Target="https://docs.netapp.com/us-en/netapp-solutions/pdfs/sidebar/Containers.pdf" TargetMode="External"/><Relationship Id="rId14" Type="http://schemas.openxmlformats.org/officeDocument/2006/relationships/hyperlink" Target="https://www.datadoghq.com/container-repor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hyperlink" Target="https://www.datadoghq.com/container-report/" TargetMode="Externa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hyperlink" Target="https://infohub.delltechnologies.com/p/part-2-the-what-introducing-dell-container-storage-modules-csm/"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docs.netapp.com/us-en/netapp-solutions/containers/rh-os-n_overview_astra.html" TargetMode="External"/><Relationship Id="rId2" Type="http://schemas.openxmlformats.org/officeDocument/2006/relationships/image" Target="../media/image1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Which One Is to Choose for Enterprise Container Storage: NAS vs. SAN</a:t>
            </a:r>
            <a:endParaRPr lang="en-US" dirty="0">
              <a:cs typeface="Calibri Light"/>
            </a:endParaRPr>
          </a:p>
        </p:txBody>
      </p:sp>
      <p:sp>
        <p:nvSpPr>
          <p:cNvPr id="4" name="Subtitle 3">
            <a:extLst>
              <a:ext uri="{FF2B5EF4-FFF2-40B4-BE49-F238E27FC236}">
                <a16:creationId xmlns:a16="http://schemas.microsoft.com/office/drawing/2014/main" id="{CBEF2B58-2556-CCD7-9CA7-84A5E3580ED4}"/>
              </a:ext>
            </a:extLst>
          </p:cNvPr>
          <p:cNvSpPr>
            <a:spLocks noGrp="1"/>
          </p:cNvSpPr>
          <p:nvPr>
            <p:ph type="subTitle" idx="1"/>
          </p:nvPr>
        </p:nvSpPr>
        <p:spPr/>
        <p:txBody>
          <a:bodyPr/>
          <a:lstStyle/>
          <a:p>
            <a:r>
              <a:rPr lang="en-US" dirty="0"/>
              <a:t>July 2022</a:t>
            </a:r>
          </a:p>
          <a:p>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7922-70A4-9111-C785-BFC57BC44A7B}"/>
              </a:ext>
            </a:extLst>
          </p:cNvPr>
          <p:cNvSpPr>
            <a:spLocks noGrp="1"/>
          </p:cNvSpPr>
          <p:nvPr>
            <p:ph type="title"/>
          </p:nvPr>
        </p:nvSpPr>
        <p:spPr/>
        <p:txBody>
          <a:bodyPr/>
          <a:lstStyle/>
          <a:p>
            <a:endParaRPr lang="en-US" dirty="0"/>
          </a:p>
        </p:txBody>
      </p:sp>
      <p:pic>
        <p:nvPicPr>
          <p:cNvPr id="10242" name="Picture 2">
            <a:extLst>
              <a:ext uri="{FF2B5EF4-FFF2-40B4-BE49-F238E27FC236}">
                <a16:creationId xmlns:a16="http://schemas.microsoft.com/office/drawing/2014/main" id="{B658C515-0E9C-0FE2-E38C-3079604840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100" y="476251"/>
            <a:ext cx="11353799" cy="56259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4657C67-8994-495C-042A-8BDA0CF2EDD9}"/>
              </a:ext>
            </a:extLst>
          </p:cNvPr>
          <p:cNvSpPr/>
          <p:nvPr/>
        </p:nvSpPr>
        <p:spPr>
          <a:xfrm>
            <a:off x="270584" y="6456200"/>
            <a:ext cx="8994713" cy="308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Acknowledgement: Container storage from Pure Storage®.</a:t>
            </a:r>
            <a:r>
              <a:rPr lang="en-US" b="0" i="0" dirty="0">
                <a:solidFill>
                  <a:srgbClr val="3E4C59"/>
                </a:solidFill>
                <a:effectLst/>
                <a:latin typeface="Avenir"/>
              </a:rPr>
              <a:t> </a:t>
            </a:r>
            <a:r>
              <a:rPr lang="en-US" b="0" i="0" dirty="0">
                <a:solidFill>
                  <a:srgbClr val="3E4C59"/>
                </a:solidFill>
                <a:effectLst/>
                <a:latin typeface="Avenir"/>
                <a:hlinkClick r:id="rId3"/>
              </a:rPr>
              <a:t>Image source </a:t>
            </a:r>
            <a:endParaRPr lang="en-US" dirty="0"/>
          </a:p>
        </p:txBody>
      </p:sp>
    </p:spTree>
    <p:extLst>
      <p:ext uri="{BB962C8B-B14F-4D97-AF65-F5344CB8AC3E}">
        <p14:creationId xmlns:p14="http://schemas.microsoft.com/office/powerpoint/2010/main" val="277195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9E1BC84-231A-5E71-D20C-293D53FB62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90526"/>
            <a:ext cx="11220449" cy="5814332"/>
          </a:xfrm>
          <a:prstGeom prst="rect">
            <a:avLst/>
          </a:prstGeom>
          <a:noFill/>
          <a:ln>
            <a:noFill/>
          </a:ln>
        </p:spPr>
      </p:pic>
      <p:sp>
        <p:nvSpPr>
          <p:cNvPr id="3" name="Rectangle 2">
            <a:extLst>
              <a:ext uri="{FF2B5EF4-FFF2-40B4-BE49-F238E27FC236}">
                <a16:creationId xmlns:a16="http://schemas.microsoft.com/office/drawing/2014/main" id="{74C0BCC7-8B69-08FC-62C7-09C13F6C2FAA}"/>
              </a:ext>
            </a:extLst>
          </p:cNvPr>
          <p:cNvSpPr/>
          <p:nvPr/>
        </p:nvSpPr>
        <p:spPr>
          <a:xfrm>
            <a:off x="289245" y="6159173"/>
            <a:ext cx="8994713" cy="308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Acknowledgement: Container storage from HPE®.</a:t>
            </a:r>
            <a:r>
              <a:rPr lang="en-US" b="0" i="0" dirty="0">
                <a:solidFill>
                  <a:srgbClr val="3E4C59"/>
                </a:solidFill>
                <a:effectLst/>
                <a:latin typeface="Avenir"/>
              </a:rPr>
              <a:t> </a:t>
            </a:r>
            <a:r>
              <a:rPr lang="en-US" b="0" i="0" dirty="0">
                <a:solidFill>
                  <a:srgbClr val="3E4C59"/>
                </a:solidFill>
                <a:effectLst/>
                <a:latin typeface="Avenir"/>
                <a:hlinkClick r:id="rId4"/>
              </a:rPr>
              <a:t>Image source </a:t>
            </a:r>
            <a:endParaRPr lang="en-US" dirty="0"/>
          </a:p>
        </p:txBody>
      </p:sp>
    </p:spTree>
    <p:extLst>
      <p:ext uri="{BB962C8B-B14F-4D97-AF65-F5344CB8AC3E}">
        <p14:creationId xmlns:p14="http://schemas.microsoft.com/office/powerpoint/2010/main" val="3552088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7E9-D24C-ABA8-012E-32350B5D788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B813D96-F657-355F-5339-A9F523643826}"/>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1873741E-0EFE-0D40-0401-70F34F0C3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2" y="681039"/>
            <a:ext cx="10696575" cy="523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1EA1D914-CFDC-1C0E-4BE7-61F20DA1CBC9}"/>
              </a:ext>
            </a:extLst>
          </p:cNvPr>
          <p:cNvSpPr/>
          <p:nvPr/>
        </p:nvSpPr>
        <p:spPr>
          <a:xfrm>
            <a:off x="223931" y="6338724"/>
            <a:ext cx="8994713" cy="308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Acknowledgement: AWS EFS container storage from Amazon®.</a:t>
            </a:r>
            <a:r>
              <a:rPr lang="en-US" b="0" i="0" dirty="0">
                <a:solidFill>
                  <a:srgbClr val="3E4C59"/>
                </a:solidFill>
                <a:effectLst/>
                <a:latin typeface="Avenir"/>
              </a:rPr>
              <a:t> </a:t>
            </a:r>
            <a:r>
              <a:rPr lang="en-US" b="0" i="0" dirty="0">
                <a:solidFill>
                  <a:srgbClr val="3E4C59"/>
                </a:solidFill>
                <a:effectLst/>
                <a:latin typeface="Avenir"/>
                <a:hlinkClick r:id="rId3"/>
              </a:rPr>
              <a:t>Image source </a:t>
            </a:r>
            <a:endParaRPr lang="en-US" dirty="0"/>
          </a:p>
        </p:txBody>
      </p:sp>
    </p:spTree>
    <p:extLst>
      <p:ext uri="{BB962C8B-B14F-4D97-AF65-F5344CB8AC3E}">
        <p14:creationId xmlns:p14="http://schemas.microsoft.com/office/powerpoint/2010/main" val="1128383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BB3E-4E4F-82E6-D341-0BE64FDCD99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21B7202-D202-8773-6A87-61AD2B5142D1}"/>
              </a:ext>
            </a:extLst>
          </p:cNvPr>
          <p:cNvSpPr>
            <a:spLocks noGrp="1"/>
          </p:cNvSpPr>
          <p:nvPr>
            <p:ph idx="1"/>
          </p:nvPr>
        </p:nvSpPr>
        <p:spPr/>
        <p:txBody>
          <a:bodyPr/>
          <a:lstStyle/>
          <a:p>
            <a:endParaRPr lang="en-US" dirty="0"/>
          </a:p>
        </p:txBody>
      </p:sp>
      <p:pic>
        <p:nvPicPr>
          <p:cNvPr id="2050" name="Picture 3">
            <a:extLst>
              <a:ext uri="{FF2B5EF4-FFF2-40B4-BE49-F238E27FC236}">
                <a16:creationId xmlns:a16="http://schemas.microsoft.com/office/drawing/2014/main" id="{9220D3EF-B837-C69A-EADD-F119890A1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95300"/>
            <a:ext cx="10583717" cy="568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6B588A9-0471-8C6B-0B07-F7DE97EFBC85}"/>
              </a:ext>
            </a:extLst>
          </p:cNvPr>
          <p:cNvSpPr/>
          <p:nvPr/>
        </p:nvSpPr>
        <p:spPr>
          <a:xfrm>
            <a:off x="223931" y="6338724"/>
            <a:ext cx="8994713" cy="308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Acknowledgement: AWS EFS container storage from Amazon®.</a:t>
            </a:r>
            <a:r>
              <a:rPr lang="en-US" b="0" i="0" dirty="0">
                <a:solidFill>
                  <a:srgbClr val="3E4C59"/>
                </a:solidFill>
                <a:effectLst/>
                <a:latin typeface="Avenir"/>
              </a:rPr>
              <a:t> </a:t>
            </a:r>
            <a:r>
              <a:rPr lang="en-US" b="0" i="0" dirty="0">
                <a:solidFill>
                  <a:srgbClr val="3E4C59"/>
                </a:solidFill>
                <a:effectLst/>
                <a:latin typeface="Avenir"/>
                <a:hlinkClick r:id="rId3"/>
              </a:rPr>
              <a:t>Image source </a:t>
            </a:r>
            <a:endParaRPr lang="en-US" dirty="0"/>
          </a:p>
        </p:txBody>
      </p:sp>
    </p:spTree>
    <p:extLst>
      <p:ext uri="{BB962C8B-B14F-4D97-AF65-F5344CB8AC3E}">
        <p14:creationId xmlns:p14="http://schemas.microsoft.com/office/powerpoint/2010/main" val="335112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FDF8-C105-1FC3-512B-0FCE33B2250C}"/>
              </a:ext>
            </a:extLst>
          </p:cNvPr>
          <p:cNvSpPr>
            <a:spLocks noGrp="1"/>
          </p:cNvSpPr>
          <p:nvPr>
            <p:ph type="title"/>
          </p:nvPr>
        </p:nvSpPr>
        <p:spPr/>
        <p:txBody>
          <a:bodyPr/>
          <a:lstStyle/>
          <a:p>
            <a:endParaRPr lang="en-US" dirty="0"/>
          </a:p>
        </p:txBody>
      </p:sp>
      <p:pic>
        <p:nvPicPr>
          <p:cNvPr id="3074" name="Picture 4">
            <a:extLst>
              <a:ext uri="{FF2B5EF4-FFF2-40B4-BE49-F238E27FC236}">
                <a16:creationId xmlns:a16="http://schemas.microsoft.com/office/drawing/2014/main" id="{D9CC2428-2742-C6DB-A374-F26B3BE8E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61975"/>
            <a:ext cx="11097019" cy="524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B7F283A3-585E-6B5A-E76E-20CC31A998AA}"/>
              </a:ext>
            </a:extLst>
          </p:cNvPr>
          <p:cNvSpPr/>
          <p:nvPr/>
        </p:nvSpPr>
        <p:spPr>
          <a:xfrm>
            <a:off x="223931" y="6338724"/>
            <a:ext cx="8994713" cy="308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Acknowledgement: AWS EFS container storage from Amazon®.</a:t>
            </a:r>
            <a:r>
              <a:rPr lang="en-US" b="0" i="0" dirty="0">
                <a:solidFill>
                  <a:srgbClr val="3E4C59"/>
                </a:solidFill>
                <a:effectLst/>
                <a:latin typeface="Avenir"/>
              </a:rPr>
              <a:t> </a:t>
            </a:r>
            <a:r>
              <a:rPr lang="en-US" b="0" i="0" dirty="0">
                <a:solidFill>
                  <a:srgbClr val="3E4C59"/>
                </a:solidFill>
                <a:effectLst/>
                <a:latin typeface="Avenir"/>
                <a:hlinkClick r:id="rId3"/>
              </a:rPr>
              <a:t>Image source </a:t>
            </a:r>
            <a:endParaRPr lang="en-US" dirty="0"/>
          </a:p>
        </p:txBody>
      </p:sp>
    </p:spTree>
    <p:extLst>
      <p:ext uri="{BB962C8B-B14F-4D97-AF65-F5344CB8AC3E}">
        <p14:creationId xmlns:p14="http://schemas.microsoft.com/office/powerpoint/2010/main" val="519016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3AF28-4665-2AEB-E8DE-71255B02A59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976A8D3-2F40-75F9-96B3-4DE0D0657B87}"/>
              </a:ext>
            </a:extLst>
          </p:cNvPr>
          <p:cNvSpPr>
            <a:spLocks noGrp="1"/>
          </p:cNvSpPr>
          <p:nvPr>
            <p:ph idx="1"/>
          </p:nvPr>
        </p:nvSpPr>
        <p:spPr/>
        <p:txBody>
          <a:bodyPr/>
          <a:lstStyle/>
          <a:p>
            <a:endParaRPr lang="en-US" dirty="0"/>
          </a:p>
        </p:txBody>
      </p:sp>
      <p:pic>
        <p:nvPicPr>
          <p:cNvPr id="4098" name="Picture 5">
            <a:extLst>
              <a:ext uri="{FF2B5EF4-FFF2-40B4-BE49-F238E27FC236}">
                <a16:creationId xmlns:a16="http://schemas.microsoft.com/office/drawing/2014/main" id="{87BC51DB-88B1-A2C3-CDDB-82F5EE0A9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2" y="431006"/>
            <a:ext cx="10515600" cy="552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8A2A44C-B1D2-BD6D-975E-ED2BC072D746}"/>
              </a:ext>
            </a:extLst>
          </p:cNvPr>
          <p:cNvSpPr/>
          <p:nvPr/>
        </p:nvSpPr>
        <p:spPr>
          <a:xfrm>
            <a:off x="223931" y="6338724"/>
            <a:ext cx="8994713" cy="308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Acknowledgement: AWS EFS container storage from Amazon®.</a:t>
            </a:r>
            <a:r>
              <a:rPr lang="en-US" b="0" i="0" dirty="0">
                <a:solidFill>
                  <a:srgbClr val="3E4C59"/>
                </a:solidFill>
                <a:effectLst/>
                <a:latin typeface="Avenir"/>
              </a:rPr>
              <a:t> </a:t>
            </a:r>
            <a:r>
              <a:rPr lang="en-US" b="0" i="0" dirty="0">
                <a:solidFill>
                  <a:srgbClr val="3E4C59"/>
                </a:solidFill>
                <a:effectLst/>
                <a:latin typeface="Avenir"/>
                <a:hlinkClick r:id="rId3"/>
              </a:rPr>
              <a:t>Image source </a:t>
            </a:r>
            <a:endParaRPr lang="en-US" dirty="0"/>
          </a:p>
        </p:txBody>
      </p:sp>
    </p:spTree>
    <p:extLst>
      <p:ext uri="{BB962C8B-B14F-4D97-AF65-F5344CB8AC3E}">
        <p14:creationId xmlns:p14="http://schemas.microsoft.com/office/powerpoint/2010/main" val="560157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D2D9-8EC7-CCC6-977F-FFDBA62B42F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F76BB35-320C-7183-7D7B-E4B83033D6D6}"/>
              </a:ext>
            </a:extLst>
          </p:cNvPr>
          <p:cNvSpPr>
            <a:spLocks noGrp="1"/>
          </p:cNvSpPr>
          <p:nvPr>
            <p:ph idx="1"/>
          </p:nvPr>
        </p:nvSpPr>
        <p:spPr/>
        <p:txBody>
          <a:bodyPr/>
          <a:lstStyle/>
          <a:p>
            <a:endParaRPr lang="en-US" dirty="0"/>
          </a:p>
        </p:txBody>
      </p:sp>
      <p:pic>
        <p:nvPicPr>
          <p:cNvPr id="5122" name="Picture 6">
            <a:extLst>
              <a:ext uri="{FF2B5EF4-FFF2-40B4-BE49-F238E27FC236}">
                <a16:creationId xmlns:a16="http://schemas.microsoft.com/office/drawing/2014/main" id="{E6598FA4-7BCC-8541-C9A1-52AC58C91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69119"/>
            <a:ext cx="10658475" cy="541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9E6C478-2353-80F8-4208-6D14676804B5}"/>
              </a:ext>
            </a:extLst>
          </p:cNvPr>
          <p:cNvSpPr/>
          <p:nvPr/>
        </p:nvSpPr>
        <p:spPr>
          <a:xfrm>
            <a:off x="223931" y="6338724"/>
            <a:ext cx="8994713" cy="308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Acknowledgement: AWS EFS container storage from Amazon®.</a:t>
            </a:r>
            <a:r>
              <a:rPr lang="en-US" b="0" i="0" dirty="0">
                <a:solidFill>
                  <a:srgbClr val="3E4C59"/>
                </a:solidFill>
                <a:effectLst/>
                <a:latin typeface="Avenir"/>
              </a:rPr>
              <a:t> </a:t>
            </a:r>
            <a:r>
              <a:rPr lang="en-US" b="0" i="0" dirty="0">
                <a:solidFill>
                  <a:srgbClr val="3E4C59"/>
                </a:solidFill>
                <a:effectLst/>
                <a:latin typeface="Avenir"/>
                <a:hlinkClick r:id="rId3"/>
              </a:rPr>
              <a:t>Image source </a:t>
            </a:r>
            <a:endParaRPr lang="en-US" dirty="0"/>
          </a:p>
        </p:txBody>
      </p:sp>
    </p:spTree>
    <p:extLst>
      <p:ext uri="{BB962C8B-B14F-4D97-AF65-F5344CB8AC3E}">
        <p14:creationId xmlns:p14="http://schemas.microsoft.com/office/powerpoint/2010/main" val="2120037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EC6B-C628-7EC1-AC84-800C5AE1385D}"/>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id="{C2E077EB-008E-BA82-644D-4CA5CFF4AE9C}"/>
              </a:ext>
            </a:extLst>
          </p:cNvPr>
          <p:cNvPicPr>
            <a:picLocks noGrp="1" noChangeAspect="1"/>
          </p:cNvPicPr>
          <p:nvPr>
            <p:ph idx="1"/>
          </p:nvPr>
        </p:nvPicPr>
        <p:blipFill>
          <a:blip r:embed="rId2"/>
          <a:stretch>
            <a:fillRect/>
          </a:stretch>
        </p:blipFill>
        <p:spPr>
          <a:xfrm>
            <a:off x="725864" y="4309724"/>
            <a:ext cx="7467600" cy="1857375"/>
          </a:xfrm>
        </p:spPr>
      </p:pic>
      <p:pic>
        <p:nvPicPr>
          <p:cNvPr id="7" name="Picture 6">
            <a:extLst>
              <a:ext uri="{FF2B5EF4-FFF2-40B4-BE49-F238E27FC236}">
                <a16:creationId xmlns:a16="http://schemas.microsoft.com/office/drawing/2014/main" id="{C6DD9D44-EE55-32BE-7A81-EA757757ED61}"/>
              </a:ext>
            </a:extLst>
          </p:cNvPr>
          <p:cNvPicPr>
            <a:picLocks noChangeAspect="1"/>
          </p:cNvPicPr>
          <p:nvPr/>
        </p:nvPicPr>
        <p:blipFill>
          <a:blip r:embed="rId3"/>
          <a:stretch>
            <a:fillRect/>
          </a:stretch>
        </p:blipFill>
        <p:spPr>
          <a:xfrm>
            <a:off x="725864" y="365125"/>
            <a:ext cx="10161211" cy="3944599"/>
          </a:xfrm>
          <a:prstGeom prst="rect">
            <a:avLst/>
          </a:prstGeom>
        </p:spPr>
      </p:pic>
      <p:sp>
        <p:nvSpPr>
          <p:cNvPr id="5" name="Rectangle 4">
            <a:extLst>
              <a:ext uri="{FF2B5EF4-FFF2-40B4-BE49-F238E27FC236}">
                <a16:creationId xmlns:a16="http://schemas.microsoft.com/office/drawing/2014/main" id="{B54680C3-A45D-A15F-27BB-BE69B28BFFB8}"/>
              </a:ext>
            </a:extLst>
          </p:cNvPr>
          <p:cNvSpPr/>
          <p:nvPr/>
        </p:nvSpPr>
        <p:spPr>
          <a:xfrm>
            <a:off x="214600" y="6338724"/>
            <a:ext cx="9339947" cy="308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Acknowledgement: </a:t>
            </a:r>
            <a:r>
              <a:rPr lang="en-US" b="0" i="0" dirty="0">
                <a:solidFill>
                  <a:srgbClr val="000000"/>
                </a:solidFill>
                <a:effectLst/>
                <a:latin typeface="RedHatDisplay"/>
              </a:rPr>
              <a:t>Red Hat</a:t>
            </a:r>
            <a:r>
              <a:rPr lang="en-US" dirty="0"/>
              <a:t>®</a:t>
            </a:r>
            <a:r>
              <a:rPr lang="en-US" b="0" i="0" dirty="0">
                <a:solidFill>
                  <a:srgbClr val="000000"/>
                </a:solidFill>
                <a:effectLst/>
                <a:latin typeface="RedHatDisplay"/>
              </a:rPr>
              <a:t> OpenShift Optimized Persistent Storage</a:t>
            </a:r>
            <a:r>
              <a:rPr lang="en-US" dirty="0"/>
              <a:t>.</a:t>
            </a:r>
            <a:r>
              <a:rPr lang="en-US" b="0" i="0" dirty="0">
                <a:solidFill>
                  <a:srgbClr val="3E4C59"/>
                </a:solidFill>
                <a:effectLst/>
                <a:latin typeface="Avenir"/>
              </a:rPr>
              <a:t> </a:t>
            </a:r>
            <a:r>
              <a:rPr lang="en-US" b="0" i="0" dirty="0">
                <a:solidFill>
                  <a:srgbClr val="3E4C59"/>
                </a:solidFill>
                <a:effectLst/>
                <a:latin typeface="Avenir"/>
                <a:hlinkClick r:id="rId4"/>
              </a:rPr>
              <a:t>Image source </a:t>
            </a:r>
            <a:endParaRPr lang="en-US" dirty="0"/>
          </a:p>
        </p:txBody>
      </p:sp>
    </p:spTree>
    <p:extLst>
      <p:ext uri="{BB962C8B-B14F-4D97-AF65-F5344CB8AC3E}">
        <p14:creationId xmlns:p14="http://schemas.microsoft.com/office/powerpoint/2010/main" val="930404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70B92-C2DF-8A89-94DF-883EBAD81BC1}"/>
              </a:ext>
            </a:extLst>
          </p:cNvPr>
          <p:cNvSpPr>
            <a:spLocks noGrp="1"/>
          </p:cNvSpPr>
          <p:nvPr>
            <p:ph type="title"/>
          </p:nvPr>
        </p:nvSpPr>
        <p:spPr/>
        <p:txBody>
          <a:bodyPr/>
          <a:lstStyle/>
          <a:p>
            <a:r>
              <a:rPr lang="en-US" dirty="0"/>
              <a:t>Main References</a:t>
            </a:r>
          </a:p>
        </p:txBody>
      </p:sp>
      <p:sp>
        <p:nvSpPr>
          <p:cNvPr id="3" name="Content Placeholder 2">
            <a:extLst>
              <a:ext uri="{FF2B5EF4-FFF2-40B4-BE49-F238E27FC236}">
                <a16:creationId xmlns:a16="http://schemas.microsoft.com/office/drawing/2014/main" id="{3D94654F-2713-5B84-BFF5-FBDA9AAC3E29}"/>
              </a:ext>
            </a:extLst>
          </p:cNvPr>
          <p:cNvSpPr>
            <a:spLocks noGrp="1"/>
          </p:cNvSpPr>
          <p:nvPr>
            <p:ph idx="1"/>
          </p:nvPr>
        </p:nvSpPr>
        <p:spPr/>
        <p:txBody>
          <a:bodyPr/>
          <a:lstStyle/>
          <a:p>
            <a:pPr>
              <a:buFont typeface="+mj-lt"/>
              <a:buAutoNum type="arabicPeriod"/>
            </a:pPr>
            <a:r>
              <a:rPr lang="en-US" sz="1200" dirty="0">
                <a:hlinkClick r:id="rId3"/>
              </a:rPr>
              <a:t>Persistent Storage for Containerized Applications on Kubernetes with PowerMax SAN Storage</a:t>
            </a:r>
            <a:r>
              <a:rPr lang="en-US" sz="1200" dirty="0"/>
              <a:t> </a:t>
            </a:r>
          </a:p>
          <a:p>
            <a:pPr>
              <a:buFont typeface="+mj-lt"/>
              <a:buAutoNum type="arabicPeriod"/>
            </a:pPr>
            <a:r>
              <a:rPr lang="en-US" sz="1200" b="0" i="0" dirty="0">
                <a:solidFill>
                  <a:srgbClr val="000000"/>
                </a:solidFill>
                <a:effectLst/>
                <a:latin typeface="RedHatDisplay"/>
                <a:hlinkClick r:id="rId4"/>
              </a:rPr>
              <a:t>OpenShift: Optimizing persistent storage</a:t>
            </a:r>
            <a:endParaRPr lang="en-US" sz="1200" b="0" i="0" dirty="0">
              <a:solidFill>
                <a:srgbClr val="000000"/>
              </a:solidFill>
              <a:effectLst/>
              <a:latin typeface="RedHatDisplay"/>
            </a:endParaRPr>
          </a:p>
          <a:p>
            <a:pPr>
              <a:buFont typeface="+mj-lt"/>
              <a:buAutoNum type="arabicPeriod"/>
            </a:pPr>
            <a:r>
              <a:rPr lang="en-US" sz="1200" b="0" i="0" dirty="0">
                <a:effectLst/>
                <a:latin typeface="Roboto" panose="02000000000000000000" pitchFamily="2" charset="0"/>
                <a:hlinkClick r:id="rId5"/>
              </a:rPr>
              <a:t>AWS Container Day - Persistent File Storage for Amazon EKS with Amazon EFS</a:t>
            </a:r>
            <a:endParaRPr lang="en-US" sz="1200" b="0" i="0" dirty="0">
              <a:effectLst/>
              <a:latin typeface="Roboto" panose="02000000000000000000" pitchFamily="2" charset="0"/>
            </a:endParaRPr>
          </a:p>
          <a:p>
            <a:pPr>
              <a:buFont typeface="+mj-lt"/>
              <a:buAutoNum type="arabicPeriod"/>
            </a:pPr>
            <a:r>
              <a:rPr lang="en-US" sz="1200" b="0" i="0" dirty="0">
                <a:effectLst/>
                <a:latin typeface="Roboto" panose="02000000000000000000" pitchFamily="2" charset="0"/>
                <a:hlinkClick r:id="rId6"/>
              </a:rPr>
              <a:t>https://aws.amazon.com/blogs/containers/category/storage/amazon-elastic-file-system-efs/</a:t>
            </a:r>
            <a:endParaRPr lang="en-US" sz="1200" dirty="0">
              <a:latin typeface="Roboto" panose="02000000000000000000" pitchFamily="2" charset="0"/>
            </a:endParaRPr>
          </a:p>
          <a:p>
            <a:pPr>
              <a:buFont typeface="+mj-lt"/>
              <a:buAutoNum type="arabicPeriod"/>
            </a:pPr>
            <a:r>
              <a:rPr lang="en-US" sz="1200" b="0" i="0" dirty="0">
                <a:effectLst/>
                <a:latin typeface="Roboto" panose="02000000000000000000" pitchFamily="2" charset="0"/>
                <a:hlinkClick r:id="rId7"/>
              </a:rPr>
              <a:t>https://blocksandfiles.com/2021/09/16/googles-cloud-adds-dual-region-buckets-gke-backup-and-ha-for-files/</a:t>
            </a:r>
            <a:endParaRPr lang="en-US" sz="1200" b="0" i="0" dirty="0">
              <a:effectLst/>
              <a:latin typeface="Roboto" panose="02000000000000000000" pitchFamily="2" charset="0"/>
            </a:endParaRPr>
          </a:p>
          <a:p>
            <a:pPr>
              <a:buFont typeface="+mj-lt"/>
              <a:buAutoNum type="arabicPeriod"/>
            </a:pPr>
            <a:r>
              <a:rPr lang="en-US" sz="1200" dirty="0">
                <a:hlinkClick r:id="rId8"/>
              </a:rPr>
              <a:t>IDC®-Pure® Whitepaper: </a:t>
            </a:r>
            <a:r>
              <a:rPr lang="en-US" sz="1200" b="0" i="0" u="none" strike="noStrike" baseline="0" dirty="0">
                <a:solidFill>
                  <a:srgbClr val="000000"/>
                </a:solidFill>
                <a:latin typeface="AAAAAG+TrebuchetMS"/>
                <a:hlinkClick r:id="rId8"/>
              </a:rPr>
              <a:t>Containerizing Key Business Workloads: Meeting End-to-End Kubernetes Data Services Needs for Enterprise Applications</a:t>
            </a:r>
            <a:endParaRPr lang="en-US" sz="1200" b="0" i="0" u="none" strike="noStrike" baseline="0" dirty="0">
              <a:solidFill>
                <a:srgbClr val="000000"/>
              </a:solidFill>
              <a:latin typeface="AAAAAG+TrebuchetMS"/>
            </a:endParaRPr>
          </a:p>
          <a:p>
            <a:pPr>
              <a:buFont typeface="+mj-lt"/>
              <a:buAutoNum type="arabicPeriod"/>
            </a:pPr>
            <a:r>
              <a:rPr lang="en-US" sz="1200" dirty="0">
                <a:hlinkClick r:id="rId9"/>
              </a:rPr>
              <a:t>https://docs.netapp.com/us-en/netapp-solutions/pdfs/sidebar/Containers.pdf</a:t>
            </a:r>
            <a:endParaRPr lang="en-US" sz="1200" dirty="0"/>
          </a:p>
          <a:p>
            <a:pPr>
              <a:buFont typeface="+mj-lt"/>
              <a:buAutoNum type="arabicPeriod"/>
            </a:pPr>
            <a:r>
              <a:rPr lang="en-US" sz="1200" dirty="0">
                <a:hlinkClick r:id="rId10"/>
              </a:rPr>
              <a:t>https://infohub.delltechnologies.com/p/part-2-the-what-introducing-dell-container-storage-modules-csm/</a:t>
            </a:r>
            <a:endParaRPr lang="en-US" sz="1200" dirty="0"/>
          </a:p>
          <a:p>
            <a:pPr>
              <a:buFont typeface="+mj-lt"/>
              <a:buAutoNum type="arabicPeriod"/>
            </a:pPr>
            <a:r>
              <a:rPr lang="en-US" sz="1200" dirty="0">
                <a:hlinkClick r:id="rId11"/>
              </a:rPr>
              <a:t>https://uploads.vastdata.com/2020/08/Katapult-and-VAST.pdf</a:t>
            </a:r>
            <a:endParaRPr lang="en-US" sz="1200" dirty="0"/>
          </a:p>
          <a:p>
            <a:pPr>
              <a:buFont typeface="+mj-lt"/>
              <a:buAutoNum type="arabicPeriod"/>
            </a:pPr>
            <a:r>
              <a:rPr lang="en-US" sz="1200" dirty="0">
                <a:hlinkClick r:id="rId12"/>
              </a:rPr>
              <a:t>https://gestaltit.com/exclusive/sulagna/wekaio-makes-significant-enhancements-to-sds-performance-and-capacity-in-wekas-data-platform-for-ai/</a:t>
            </a:r>
            <a:endParaRPr lang="en-US" sz="1200" dirty="0"/>
          </a:p>
          <a:p>
            <a:pPr>
              <a:buFont typeface="+mj-lt"/>
              <a:buAutoNum type="arabicPeriod"/>
            </a:pPr>
            <a:r>
              <a:rPr lang="en-US" sz="1200" dirty="0">
                <a:hlinkClick r:id="rId13"/>
              </a:rPr>
              <a:t>https://alibaba-cloud.medium.com/alibaba-cloud-nas-the-one-container-solution-for-cloud-native-technology-8c8b815128bf</a:t>
            </a:r>
            <a:endParaRPr lang="en-US" sz="1200" dirty="0"/>
          </a:p>
          <a:p>
            <a:pPr>
              <a:buFont typeface="+mj-lt"/>
              <a:buAutoNum type="arabicPeriod"/>
            </a:pPr>
            <a:r>
              <a:rPr lang="en-US" sz="1200" dirty="0">
                <a:hlinkClick r:id="rId14"/>
              </a:rPr>
              <a:t>https://www.datadoghq.com/container-report/</a:t>
            </a:r>
            <a:endParaRPr lang="en-US" sz="1200" dirty="0"/>
          </a:p>
          <a:p>
            <a:pPr>
              <a:buFont typeface="+mj-lt"/>
              <a:buAutoNum type="arabicPeriod"/>
            </a:pPr>
            <a:r>
              <a:rPr lang="en-US" sz="1200" dirty="0">
                <a:hlinkClick r:id="rId15"/>
              </a:rPr>
              <a:t>https://www.alibabacloud.com/blog/alibaba-cloud-cnfs-breaks-the-dilemma-of-container-persistent-storage-for-enterprise-level-cloud-native_598562</a:t>
            </a:r>
            <a:endParaRPr lang="en-US" sz="1200" dirty="0"/>
          </a:p>
          <a:p>
            <a:pPr marL="0" indent="0">
              <a:buNone/>
            </a:pPr>
            <a:endParaRPr lang="en-US" sz="1200" dirty="0"/>
          </a:p>
          <a:p>
            <a:pPr marL="0" indent="0">
              <a:buNone/>
            </a:pPr>
            <a:endParaRPr lang="en-US" dirty="0"/>
          </a:p>
        </p:txBody>
      </p:sp>
    </p:spTree>
    <p:extLst>
      <p:ext uri="{BB962C8B-B14F-4D97-AF65-F5344CB8AC3E}">
        <p14:creationId xmlns:p14="http://schemas.microsoft.com/office/powerpoint/2010/main" val="1278013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607C72-3DFE-D338-E5F5-13DCD6C52376}"/>
              </a:ext>
            </a:extLst>
          </p:cNvPr>
          <p:cNvSpPr>
            <a:spLocks noGrp="1"/>
          </p:cNvSpPr>
          <p:nvPr>
            <p:ph type="sldNum" sz="quarter" idx="4294967295"/>
          </p:nvPr>
        </p:nvSpPr>
        <p:spPr>
          <a:xfrm>
            <a:off x="0" y="6337300"/>
            <a:ext cx="512763" cy="300038"/>
          </a:xfrm>
        </p:spPr>
        <p:txBody>
          <a:bodyPr/>
          <a:lstStyle/>
          <a:p>
            <a:fld id="{3B917CB5-27BD-4ECA-9D86-80D4B900A204}" type="slidenum">
              <a:rPr lang="en-US" smtClean="0"/>
              <a:t>19</a:t>
            </a:fld>
            <a:endParaRPr lang="en-US"/>
          </a:p>
        </p:txBody>
      </p:sp>
    </p:spTree>
    <p:extLst>
      <p:ext uri="{BB962C8B-B14F-4D97-AF65-F5344CB8AC3E}">
        <p14:creationId xmlns:p14="http://schemas.microsoft.com/office/powerpoint/2010/main" val="3429375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C6B7-9E7C-778A-0382-31F733DF7EB7}"/>
              </a:ext>
            </a:extLst>
          </p:cNvPr>
          <p:cNvSpPr>
            <a:spLocks noGrp="1"/>
          </p:cNvSpPr>
          <p:nvPr>
            <p:ph type="title"/>
          </p:nvPr>
        </p:nvSpPr>
        <p:spPr>
          <a:xfrm>
            <a:off x="147686" y="-289249"/>
            <a:ext cx="10515600" cy="982412"/>
          </a:xfrm>
        </p:spPr>
        <p:txBody>
          <a:bodyPr>
            <a:normAutofit/>
          </a:bodyPr>
          <a:lstStyle/>
          <a:p>
            <a:r>
              <a:rPr lang="en-US" sz="2800" dirty="0"/>
              <a:t>Executive Summary: NAS and SAN Container Storage </a:t>
            </a:r>
          </a:p>
        </p:txBody>
      </p:sp>
      <p:sp>
        <p:nvSpPr>
          <p:cNvPr id="3" name="Content Placeholder 2">
            <a:extLst>
              <a:ext uri="{FF2B5EF4-FFF2-40B4-BE49-F238E27FC236}">
                <a16:creationId xmlns:a16="http://schemas.microsoft.com/office/drawing/2014/main" id="{0C3AD20E-A404-B81B-1E97-C7F997D8FC33}"/>
              </a:ext>
            </a:extLst>
          </p:cNvPr>
          <p:cNvSpPr>
            <a:spLocks noGrp="1"/>
          </p:cNvSpPr>
          <p:nvPr>
            <p:ph idx="1"/>
          </p:nvPr>
        </p:nvSpPr>
        <p:spPr>
          <a:xfrm>
            <a:off x="147686" y="824517"/>
            <a:ext cx="11896627" cy="5976596"/>
          </a:xfrm>
        </p:spPr>
        <p:txBody>
          <a:bodyPr>
            <a:normAutofit fontScale="85000" lnSpcReduction="20000"/>
          </a:bodyPr>
          <a:lstStyle/>
          <a:p>
            <a:r>
              <a:rPr lang="en-US" sz="1600" b="1" i="1" u="sng" dirty="0"/>
              <a:t>Reasons to choose container storage: NAS vs SAN</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#1 reason is application type</a:t>
            </a:r>
            <a:r>
              <a:rPr lang="en-US" sz="1400" spc="-5" dirty="0">
                <a:solidFill>
                  <a:srgbClr val="292929"/>
                </a:solidFill>
                <a:effectLst/>
                <a:ea typeface="DengXian" panose="02010600030101010101" pitchFamily="2" charset="-122"/>
              </a:rPr>
              <a:t>, other reasons includes ease of O&amp;M, reuse existing SAN/NAS, and orchestration integration etc.</a:t>
            </a:r>
          </a:p>
          <a:p>
            <a:pPr marL="1257300" lvl="2"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NAS </a:t>
            </a:r>
            <a:r>
              <a:rPr lang="en-US" sz="1400" spc="-5" dirty="0">
                <a:solidFill>
                  <a:srgbClr val="292929"/>
                </a:solidFill>
                <a:effectLst/>
                <a:ea typeface="DengXian" panose="02010600030101010101" pitchFamily="2" charset="-122"/>
              </a:rPr>
              <a:t>(object storage can also support these applications, the main differences are NAS perform better, share better, handle files with various sizes better)</a:t>
            </a:r>
          </a:p>
          <a:p>
            <a:pPr marL="1714500" lvl="3" indent="-342900">
              <a:lnSpc>
                <a:spcPct val="100000"/>
              </a:lnSpc>
              <a:spcBef>
                <a:spcPts val="0"/>
              </a:spcBef>
              <a:buSzPts val="1000"/>
              <a:buFont typeface="Symbol" panose="05050102010706020507" pitchFamily="18" charset="2"/>
              <a:buChar char=""/>
              <a:tabLst>
                <a:tab pos="457200" algn="l"/>
              </a:tabLst>
            </a:pPr>
            <a:r>
              <a:rPr lang="en-US" sz="1400" spc="-5" dirty="0">
                <a:solidFill>
                  <a:srgbClr val="292929"/>
                </a:solidFill>
                <a:effectLst/>
                <a:ea typeface="DengXian" panose="02010600030101010101" pitchFamily="2" charset="-122"/>
              </a:rPr>
              <a:t>Big data analytics</a:t>
            </a:r>
          </a:p>
          <a:p>
            <a:pPr marL="1714500" lvl="3" indent="-342900">
              <a:lnSpc>
                <a:spcPct val="100000"/>
              </a:lnSpc>
              <a:spcBef>
                <a:spcPts val="0"/>
              </a:spcBef>
              <a:buSzPts val="1000"/>
              <a:buFont typeface="Symbol" panose="05050102010706020507" pitchFamily="18" charset="2"/>
              <a:buChar char=""/>
              <a:tabLst>
                <a:tab pos="457200" algn="l"/>
              </a:tabLst>
            </a:pPr>
            <a:r>
              <a:rPr lang="en-US" sz="1400" spc="-5" dirty="0">
                <a:solidFill>
                  <a:srgbClr val="292929"/>
                </a:solidFill>
                <a:ea typeface="DengXian" panose="02010600030101010101" pitchFamily="2" charset="-122"/>
              </a:rPr>
              <a:t>ML and deep learning</a:t>
            </a:r>
          </a:p>
          <a:p>
            <a:pPr marL="1714500" lvl="3" indent="-342900">
              <a:lnSpc>
                <a:spcPct val="100000"/>
              </a:lnSpc>
              <a:spcBef>
                <a:spcPts val="0"/>
              </a:spcBef>
              <a:buSzPts val="1000"/>
              <a:buFont typeface="Symbol" panose="05050102010706020507" pitchFamily="18" charset="2"/>
              <a:buChar char=""/>
              <a:tabLst>
                <a:tab pos="457200" algn="l"/>
              </a:tabLst>
            </a:pPr>
            <a:r>
              <a:rPr lang="en-US" sz="1400" spc="-5" dirty="0">
                <a:solidFill>
                  <a:srgbClr val="292929"/>
                </a:solidFill>
                <a:ea typeface="DengXian" panose="02010600030101010101" pitchFamily="2" charset="-122"/>
              </a:rPr>
              <a:t>Video streaming and analysis</a:t>
            </a:r>
          </a:p>
          <a:p>
            <a:pPr marL="1714500" lvl="3" indent="-342900">
              <a:lnSpc>
                <a:spcPct val="100000"/>
              </a:lnSpc>
              <a:spcBef>
                <a:spcPts val="0"/>
              </a:spcBef>
              <a:buSzPts val="1000"/>
              <a:buFont typeface="Symbol" panose="05050102010706020507" pitchFamily="18" charset="2"/>
              <a:buChar char=""/>
              <a:tabLst>
                <a:tab pos="457200" algn="l"/>
              </a:tabLst>
            </a:pPr>
            <a:r>
              <a:rPr lang="en-US" sz="1400" spc="-5" dirty="0">
                <a:solidFill>
                  <a:srgbClr val="292929"/>
                </a:solidFill>
                <a:effectLst/>
                <a:ea typeface="DengXian" panose="02010600030101010101" pitchFamily="2" charset="-122"/>
              </a:rPr>
              <a:t>DevOps……</a:t>
            </a:r>
          </a:p>
          <a:p>
            <a:pPr marL="1257300" lvl="2"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SAN</a:t>
            </a:r>
          </a:p>
          <a:p>
            <a:pPr marL="1714500" lvl="3" indent="-342900">
              <a:lnSpc>
                <a:spcPct val="100000"/>
              </a:lnSpc>
              <a:spcBef>
                <a:spcPts val="0"/>
              </a:spcBef>
              <a:buSzPts val="1000"/>
              <a:buFont typeface="Symbol" panose="05050102010706020507" pitchFamily="18" charset="2"/>
              <a:buChar char=""/>
              <a:tabLst>
                <a:tab pos="457200" algn="l"/>
              </a:tabLst>
            </a:pPr>
            <a:r>
              <a:rPr lang="en-US" sz="1400" spc="-5" dirty="0">
                <a:solidFill>
                  <a:srgbClr val="292929"/>
                </a:solidFill>
                <a:effectLst/>
                <a:ea typeface="DengXian" panose="02010600030101010101" pitchFamily="2" charset="-122"/>
              </a:rPr>
              <a:t>Database </a:t>
            </a:r>
          </a:p>
          <a:p>
            <a:pPr marL="1714500" lvl="3" indent="-342900">
              <a:lnSpc>
                <a:spcPct val="100000"/>
              </a:lnSpc>
              <a:spcBef>
                <a:spcPts val="0"/>
              </a:spcBef>
              <a:buSzPts val="1000"/>
              <a:buFont typeface="Symbol" panose="05050102010706020507" pitchFamily="18" charset="2"/>
              <a:buChar char=""/>
              <a:tabLst>
                <a:tab pos="457200" algn="l"/>
              </a:tabLst>
            </a:pPr>
            <a:r>
              <a:rPr lang="en-US" sz="1400" spc="-5" dirty="0">
                <a:solidFill>
                  <a:srgbClr val="292929"/>
                </a:solidFill>
                <a:ea typeface="DengXian" panose="02010600030101010101" pitchFamily="2" charset="-122"/>
              </a:rPr>
              <a:t>New applications with large datastore, such as ElasticSearch, Casandra, and Couchbase.</a:t>
            </a:r>
            <a:endParaRPr lang="en-US" sz="1400" spc="-5" dirty="0">
              <a:solidFill>
                <a:srgbClr val="292929"/>
              </a:solidFill>
              <a:effectLst/>
              <a:ea typeface="DengXian" panose="02010600030101010101" pitchFamily="2" charset="-122"/>
            </a:endParaRPr>
          </a:p>
          <a:p>
            <a:r>
              <a:rPr lang="en-US" sz="1600" b="1" i="1" u="sng" dirty="0"/>
              <a:t>NAS and SAN container storage typical use cases</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NAS</a:t>
            </a:r>
            <a:endParaRPr lang="en-US" sz="1400" b="1" spc="-5" dirty="0">
              <a:solidFill>
                <a:srgbClr val="292929"/>
              </a:solidFill>
              <a:ea typeface="DengXian" panose="02010600030101010101" pitchFamily="2" charset="-122"/>
            </a:endParaRPr>
          </a:p>
          <a:p>
            <a:pPr marL="1257300" lvl="2"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Industry: </a:t>
            </a:r>
            <a:r>
              <a:rPr lang="en-US" sz="1400" spc="-5" dirty="0">
                <a:solidFill>
                  <a:srgbClr val="292929"/>
                </a:solidFill>
                <a:effectLst/>
                <a:ea typeface="DengXian" panose="02010600030101010101" pitchFamily="2" charset="-122"/>
              </a:rPr>
              <a:t>MSP, Streaming Services, Health Care, and ADAS etc.</a:t>
            </a:r>
          </a:p>
          <a:p>
            <a:pPr marL="1257300" lvl="2"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a typeface="DengXian" panose="02010600030101010101" pitchFamily="2" charset="-122"/>
              </a:rPr>
              <a:t>Applications: </a:t>
            </a:r>
            <a:r>
              <a:rPr lang="en-US" sz="1400" spc="-5" dirty="0">
                <a:solidFill>
                  <a:srgbClr val="292929"/>
                </a:solidFill>
                <a:ea typeface="DengXian" panose="02010600030101010101" pitchFamily="2" charset="-122"/>
              </a:rPr>
              <a:t>Big data analytics, ML/DL, </a:t>
            </a:r>
            <a:r>
              <a:rPr lang="en-US" sz="1400" spc="-5" dirty="0">
                <a:solidFill>
                  <a:srgbClr val="292929"/>
                </a:solidFill>
                <a:effectLst/>
                <a:ea typeface="DengXian" panose="02010600030101010101" pitchFamily="2" charset="-122"/>
              </a:rPr>
              <a:t> Video Analysis </a:t>
            </a:r>
            <a:r>
              <a:rPr lang="en-US" sz="1400" spc="-5" dirty="0">
                <a:solidFill>
                  <a:srgbClr val="292929"/>
                </a:solidFill>
                <a:ea typeface="DengXian" panose="02010600030101010101" pitchFamily="2" charset="-122"/>
              </a:rPr>
              <a:t>and DevOps etc.</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a typeface="DengXian" panose="02010600030101010101" pitchFamily="2" charset="-122"/>
              </a:rPr>
              <a:t>SAN</a:t>
            </a:r>
          </a:p>
          <a:p>
            <a:pPr marL="1257300" lvl="2"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Industry: </a:t>
            </a:r>
            <a:r>
              <a:rPr lang="en-US" sz="1400" spc="-5" dirty="0">
                <a:solidFill>
                  <a:srgbClr val="292929"/>
                </a:solidFill>
                <a:effectLst/>
                <a:ea typeface="DengXian" panose="02010600030101010101" pitchFamily="2" charset="-122"/>
              </a:rPr>
              <a:t>Banking, government, oil/gas etc.</a:t>
            </a:r>
          </a:p>
          <a:p>
            <a:pPr marL="1257300" lvl="2"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a typeface="DengXian" panose="02010600030101010101" pitchFamily="2" charset="-122"/>
              </a:rPr>
              <a:t>Applications: </a:t>
            </a:r>
            <a:r>
              <a:rPr lang="en-US" sz="1400" spc="-5" dirty="0">
                <a:solidFill>
                  <a:srgbClr val="292929"/>
                </a:solidFill>
                <a:ea typeface="DengXian" panose="02010600030101010101" pitchFamily="2" charset="-122"/>
              </a:rPr>
              <a:t>RMDB, new application with large datastores like ElasticSearch etc.</a:t>
            </a:r>
            <a:endParaRPr lang="en-US" sz="1400" spc="-5" dirty="0">
              <a:solidFill>
                <a:srgbClr val="292929"/>
              </a:solidFill>
              <a:effectLst/>
              <a:ea typeface="DengXian" panose="02010600030101010101" pitchFamily="2" charset="-122"/>
            </a:endParaRPr>
          </a:p>
          <a:p>
            <a:r>
              <a:rPr lang="en-US" sz="1600" b="1" i="1" u="sng" dirty="0"/>
              <a:t>Why haven’t I heard many NAS/SAN (especially from IT vendors) container storage use cases? </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a typeface="DengXian" panose="02010600030101010101" pitchFamily="2" charset="-122"/>
              </a:rPr>
              <a:t>Adoption stage</a:t>
            </a:r>
            <a:r>
              <a:rPr lang="en-US" sz="1400" spc="-5" dirty="0">
                <a:solidFill>
                  <a:srgbClr val="292929"/>
                </a:solidFill>
                <a:effectLst/>
                <a:ea typeface="DengXian" panose="02010600030101010101" pitchFamily="2" charset="-122"/>
              </a:rPr>
              <a:t>: enterprises move quickly to modernize their applications first to containers, while data containerization for stateful application are still maturing </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a typeface="DengXian" panose="02010600030101010101" pitchFamily="2" charset="-122"/>
              </a:rPr>
              <a:t>Many started with public cloud object storage first</a:t>
            </a:r>
            <a:r>
              <a:rPr lang="en-US" sz="1400" spc="-5" dirty="0">
                <a:solidFill>
                  <a:srgbClr val="292929"/>
                </a:solidFill>
                <a:effectLst/>
                <a:ea typeface="DengXian" panose="02010600030101010101" pitchFamily="2" charset="-122"/>
              </a:rPr>
              <a:t>: since new application types like BDA, ML/DL etc</a:t>
            </a:r>
            <a:r>
              <a:rPr lang="en-US" sz="1400" spc="-5" dirty="0">
                <a:solidFill>
                  <a:srgbClr val="292929"/>
                </a:solidFill>
                <a:ea typeface="DengXian" panose="02010600030101010101" pitchFamily="2" charset="-122"/>
              </a:rPr>
              <a:t>. fit well with S3 type of object storage, naturally you will see more use cases in object storage, BUT, customers gradually found that the cloud object storage can’t perform at the enterprise-grade, thus they are looking for new solutions, NAS and SAN become more popular with some high sharing, various file sizes, and mission critical. </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a typeface="DengXian" panose="02010600030101010101" pitchFamily="2" charset="-122"/>
              </a:rPr>
              <a:t>Public cloud competitions</a:t>
            </a:r>
            <a:r>
              <a:rPr lang="en-US" sz="1400" spc="-5" dirty="0">
                <a:solidFill>
                  <a:srgbClr val="292929"/>
                </a:solidFill>
                <a:ea typeface="DengXian" panose="02010600030101010101" pitchFamily="2" charset="-122"/>
              </a:rPr>
              <a:t>: public cloud provide end-to-end services including Kubernetes/OpenShift/Tanzu clusters, serverless-based data services, application , app integrations (like app consistency support), thus IT vendors must find other advantages to compete, by providing specialized data services</a:t>
            </a:r>
            <a:endParaRPr lang="en-US" sz="1400" spc="-5" dirty="0">
              <a:solidFill>
                <a:srgbClr val="292929"/>
              </a:solidFill>
              <a:effectLst/>
              <a:ea typeface="DengXian" panose="02010600030101010101" pitchFamily="2" charset="-122"/>
            </a:endParaRPr>
          </a:p>
          <a:p>
            <a:r>
              <a:rPr lang="en-US" sz="1600" b="1" i="1" u="sng" dirty="0"/>
              <a:t>NAS and SAN are valid choice, what are market and product strategy to promote NAS and SAN container storage from IT vendors?</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Provide specialized premium data services</a:t>
            </a:r>
            <a:r>
              <a:rPr lang="en-US" sz="1400" spc="-5" dirty="0">
                <a:solidFill>
                  <a:srgbClr val="292929"/>
                </a:solidFill>
                <a:effectLst/>
                <a:ea typeface="DengXian" panose="02010600030101010101" pitchFamily="2" charset="-122"/>
              </a:rPr>
              <a:t>: to compete with cloud vendors like AWS® EFS (file</a:t>
            </a:r>
            <a:r>
              <a:rPr lang="en-US" sz="1400" spc="-5" dirty="0">
                <a:solidFill>
                  <a:srgbClr val="292929"/>
                </a:solidFill>
                <a:ea typeface="DengXian" panose="02010600030101010101" pitchFamily="2" charset="-122"/>
              </a:rPr>
              <a:t>) </a:t>
            </a:r>
            <a:r>
              <a:rPr lang="en-US" sz="1400" spc="-5" dirty="0">
                <a:solidFill>
                  <a:srgbClr val="292929"/>
                </a:solidFill>
                <a:effectLst/>
                <a:ea typeface="DengXian" panose="02010600030101010101" pitchFamily="2" charset="-122"/>
              </a:rPr>
              <a:t>and EBS (block), IT vendors must take advantages of faster hardware innovation cycles, provide </a:t>
            </a:r>
            <a:r>
              <a:rPr lang="en-US" sz="1400" spc="-5" dirty="0">
                <a:solidFill>
                  <a:srgbClr val="292929"/>
                </a:solidFill>
                <a:ea typeface="DengXian" panose="02010600030101010101" pitchFamily="2" charset="-122"/>
              </a:rPr>
              <a:t>premium services in new hardware like flash technologies, PMem, CXL, RDMA, xPUs and GPUDirect etc., enterprise-grade data availability, reliability and protections, better data reductions. This kind of products can be called “</a:t>
            </a:r>
            <a:r>
              <a:rPr lang="en-US" sz="1400" b="1" i="1" u="sng" spc="-5" dirty="0">
                <a:solidFill>
                  <a:srgbClr val="292929"/>
                </a:solidFill>
                <a:ea typeface="DengXian" panose="02010600030101010101" pitchFamily="2" charset="-122"/>
              </a:rPr>
              <a:t>high-performance enterprise Kubernetes storage NAS</a:t>
            </a:r>
            <a:r>
              <a:rPr lang="en-US" sz="1400" spc="-5" dirty="0">
                <a:solidFill>
                  <a:srgbClr val="292929"/>
                </a:solidFill>
                <a:ea typeface="DengXian" panose="02010600030101010101" pitchFamily="2" charset="-122"/>
              </a:rPr>
              <a:t>”</a:t>
            </a:r>
            <a:endParaRPr lang="en-US" sz="1400" spc="-5" dirty="0">
              <a:solidFill>
                <a:srgbClr val="292929"/>
              </a:solidFill>
              <a:effectLst/>
              <a:ea typeface="DengXian" panose="02010600030101010101" pitchFamily="2" charset="-122"/>
            </a:endParaRP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a typeface="DengXian" panose="02010600030101010101" pitchFamily="2" charset="-122"/>
              </a:rPr>
              <a:t>Improve end-to-end container ecosystem support</a:t>
            </a:r>
            <a:r>
              <a:rPr lang="en-US" sz="1400" spc="-5" dirty="0">
                <a:solidFill>
                  <a:srgbClr val="292929"/>
                </a:solidFill>
                <a:effectLst/>
                <a:ea typeface="DengXian" panose="02010600030101010101" pitchFamily="2" charset="-122"/>
              </a:rPr>
              <a:t>: it includes deep Kubernetes/OpenShift/</a:t>
            </a:r>
            <a:r>
              <a:rPr lang="en-US" sz="1400" spc="-5" dirty="0">
                <a:solidFill>
                  <a:srgbClr val="292929"/>
                </a:solidFill>
                <a:ea typeface="DengXian" panose="02010600030101010101" pitchFamily="2" charset="-122"/>
              </a:rPr>
              <a:t>T</a:t>
            </a:r>
            <a:r>
              <a:rPr lang="en-US" sz="1400" spc="-5" dirty="0">
                <a:solidFill>
                  <a:srgbClr val="292929"/>
                </a:solidFill>
                <a:effectLst/>
                <a:ea typeface="DengXian" panose="02010600030101010101" pitchFamily="2" charset="-122"/>
              </a:rPr>
              <a:t>anzu support, </a:t>
            </a:r>
            <a:r>
              <a:rPr lang="en-US" sz="1400" spc="-5" dirty="0">
                <a:solidFill>
                  <a:srgbClr val="292929"/>
                </a:solidFill>
                <a:ea typeface="DengXian" panose="02010600030101010101" pitchFamily="2" charset="-122"/>
              </a:rPr>
              <a:t>like app/crash consistency, dynamic provisioning, CAS (container attached storage like OpenEBS etc.), observability, storage system data service integration and abstractions (like Container Storage Module) etc. </a:t>
            </a:r>
            <a:endParaRPr lang="en-US" sz="1400" spc="-5" dirty="0">
              <a:solidFill>
                <a:srgbClr val="292929"/>
              </a:solidFill>
              <a:effectLst/>
              <a:ea typeface="DengXian" panose="02010600030101010101" pitchFamily="2" charset="-122"/>
            </a:endParaRP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a typeface="DengXian" panose="02010600030101010101" pitchFamily="2" charset="-122"/>
              </a:rPr>
              <a:t>Continue research and promote near data processing</a:t>
            </a:r>
            <a:r>
              <a:rPr lang="en-US" sz="1400" spc="-5" dirty="0">
                <a:solidFill>
                  <a:srgbClr val="292929"/>
                </a:solidFill>
                <a:effectLst/>
                <a:ea typeface="DengXian" panose="02010600030101010101" pitchFamily="2" charset="-122"/>
              </a:rPr>
              <a:t>: adding ML algorithm in control path of Kubernetes to better compute/storage coordination’s, resource </a:t>
            </a:r>
            <a:r>
              <a:rPr lang="en-US" sz="1400" spc="-5" dirty="0">
                <a:solidFill>
                  <a:srgbClr val="292929"/>
                </a:solidFill>
                <a:ea typeface="DengXian" panose="02010600030101010101" pitchFamily="2" charset="-122"/>
              </a:rPr>
              <a:t>mapping and optimization etc. </a:t>
            </a:r>
            <a:endParaRPr lang="en-US" sz="1400" spc="-5" dirty="0">
              <a:solidFill>
                <a:srgbClr val="292929"/>
              </a:solidFill>
              <a:effectLst/>
              <a:ea typeface="DengXian" panose="02010600030101010101" pitchFamily="2" charset="-122"/>
            </a:endParaRP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a typeface="DengXian" panose="02010600030101010101" pitchFamily="2" charset="-122"/>
              </a:rPr>
              <a:t>Compete in multi- hybrid- cloud support</a:t>
            </a:r>
            <a:r>
              <a:rPr lang="en-US" sz="1400" spc="-5" dirty="0">
                <a:solidFill>
                  <a:srgbClr val="292929"/>
                </a:solidFill>
                <a:effectLst/>
                <a:ea typeface="DengXian" panose="02010600030101010101" pitchFamily="2" charset="-122"/>
              </a:rPr>
              <a:t>: IT vendors normally embrace more open systems, comparing to public cloud vendors. This will ease enterprises concern related to vendor lock-in. Container, Kubernetes, and container storage play important role to better support app and data mobility etc.</a:t>
            </a:r>
          </a:p>
        </p:txBody>
      </p:sp>
    </p:spTree>
    <p:extLst>
      <p:ext uri="{BB962C8B-B14F-4D97-AF65-F5344CB8AC3E}">
        <p14:creationId xmlns:p14="http://schemas.microsoft.com/office/powerpoint/2010/main" val="866074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C6B7-9E7C-778A-0382-31F733DF7EB7}"/>
              </a:ext>
            </a:extLst>
          </p:cNvPr>
          <p:cNvSpPr>
            <a:spLocks noGrp="1"/>
          </p:cNvSpPr>
          <p:nvPr>
            <p:ph type="title"/>
          </p:nvPr>
        </p:nvSpPr>
        <p:spPr>
          <a:xfrm>
            <a:off x="741947" y="317000"/>
            <a:ext cx="10515600" cy="982412"/>
          </a:xfrm>
        </p:spPr>
        <p:txBody>
          <a:bodyPr>
            <a:normAutofit/>
          </a:bodyPr>
          <a:lstStyle/>
          <a:p>
            <a:r>
              <a:rPr lang="en-US" sz="2800" dirty="0"/>
              <a:t>NAS and SAN Container Comparison: </a:t>
            </a:r>
            <a:br>
              <a:rPr lang="en-US" sz="2800" dirty="0"/>
            </a:br>
            <a:r>
              <a:rPr lang="en-US" sz="2800" dirty="0"/>
              <a:t>Reasons to choose NAS vs. SAN </a:t>
            </a:r>
          </a:p>
        </p:txBody>
      </p:sp>
      <p:pic>
        <p:nvPicPr>
          <p:cNvPr id="1026" name="Picture 2" descr="container-report/2021-container-orchestration-report-FACT-10_part-2v3">
            <a:extLst>
              <a:ext uri="{FF2B5EF4-FFF2-40B4-BE49-F238E27FC236}">
                <a16:creationId xmlns:a16="http://schemas.microsoft.com/office/drawing/2014/main" id="{DC5521D4-F6E6-151D-A850-063ACF1874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2204" y="942594"/>
            <a:ext cx="3939269" cy="2610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BAE810-9BFB-ABF3-8C41-78FF3EC46A9A}"/>
              </a:ext>
            </a:extLst>
          </p:cNvPr>
          <p:cNvSpPr txBox="1"/>
          <p:nvPr/>
        </p:nvSpPr>
        <p:spPr>
          <a:xfrm>
            <a:off x="7977184" y="381185"/>
            <a:ext cx="3709310" cy="646331"/>
          </a:xfrm>
          <a:prstGeom prst="rect">
            <a:avLst/>
          </a:prstGeom>
          <a:noFill/>
        </p:spPr>
        <p:txBody>
          <a:bodyPr wrap="square" rtlCol="0">
            <a:spAutoFit/>
          </a:bodyPr>
          <a:lstStyle/>
          <a:p>
            <a:r>
              <a:rPr lang="en-US" b="0" i="0" dirty="0">
                <a:solidFill>
                  <a:srgbClr val="000000"/>
                </a:solidFill>
                <a:effectLst/>
                <a:latin typeface="nationalweb"/>
              </a:rPr>
              <a:t>As of October 2021, the most popular off-the-shelf container images</a:t>
            </a:r>
            <a:endParaRPr lang="en-US" dirty="0"/>
          </a:p>
        </p:txBody>
      </p:sp>
      <p:pic>
        <p:nvPicPr>
          <p:cNvPr id="1028" name="Picture 4" descr="1">
            <a:extLst>
              <a:ext uri="{FF2B5EF4-FFF2-40B4-BE49-F238E27FC236}">
                <a16:creationId xmlns:a16="http://schemas.microsoft.com/office/drawing/2014/main" id="{ED61A3AD-2351-2D06-721A-13D41289B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8713" y="3552730"/>
            <a:ext cx="4318887" cy="274841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F74D91E0-2DB6-213E-C040-32995DF4D718}"/>
              </a:ext>
            </a:extLst>
          </p:cNvPr>
          <p:cNvSpPr>
            <a:spLocks noGrp="1"/>
          </p:cNvSpPr>
          <p:nvPr>
            <p:ph idx="1"/>
          </p:nvPr>
        </p:nvSpPr>
        <p:spPr>
          <a:xfrm>
            <a:off x="501913" y="1293750"/>
            <a:ext cx="7046324" cy="5389853"/>
          </a:xfrm>
        </p:spPr>
        <p:txBody>
          <a:bodyPr>
            <a:normAutofit lnSpcReduction="10000"/>
          </a:bodyPr>
          <a:lstStyle/>
          <a:p>
            <a:pPr marL="342900" indent="-342900">
              <a:buFont typeface="+mj-lt"/>
              <a:buAutoNum type="arabicPeriod"/>
            </a:pPr>
            <a:r>
              <a:rPr lang="en-US" sz="1800" b="1" dirty="0"/>
              <a:t>The application type</a:t>
            </a:r>
          </a:p>
          <a:p>
            <a:pPr lvl="1"/>
            <a:r>
              <a:rPr lang="en-US" sz="1600" dirty="0"/>
              <a:t>SAN: (especially when the size the data in these application are expected to grow big) databases, modern data store platforms like ElasticSearch, Cassandra and Couchbase</a:t>
            </a:r>
          </a:p>
          <a:p>
            <a:pPr lvl="1"/>
            <a:r>
              <a:rPr lang="en-US" sz="1600" dirty="0"/>
              <a:t>NAS: (object and HCI are in the same category) the rest</a:t>
            </a:r>
          </a:p>
          <a:p>
            <a:pPr marL="342900" indent="-342900">
              <a:buFont typeface="+mj-lt"/>
              <a:buAutoNum type="arabicPeriod"/>
            </a:pPr>
            <a:r>
              <a:rPr lang="en-US" sz="1800" b="1" dirty="0"/>
              <a:t>Operation and maintenance</a:t>
            </a:r>
          </a:p>
          <a:p>
            <a:pPr lvl="1"/>
            <a:r>
              <a:rPr lang="en-US" sz="1600" dirty="0"/>
              <a:t>SAN: harder (might need FC switches)</a:t>
            </a:r>
          </a:p>
          <a:p>
            <a:pPr lvl="1"/>
            <a:r>
              <a:rPr lang="en-US" sz="1600" dirty="0"/>
              <a:t>NAS: easier</a:t>
            </a:r>
          </a:p>
          <a:p>
            <a:pPr marL="342900" indent="-342900">
              <a:buFont typeface="+mj-lt"/>
              <a:buAutoNum type="arabicPeriod"/>
            </a:pPr>
            <a:r>
              <a:rPr lang="en-US" sz="1600" b="1" dirty="0"/>
              <a:t>Integration with orchestration tools</a:t>
            </a:r>
          </a:p>
          <a:p>
            <a:pPr lvl="1"/>
            <a:r>
              <a:rPr lang="en-US" sz="1600" dirty="0"/>
              <a:t>No difference in choosing SAN and NAS, the full integration wins out (SAN is in general treated as more organic consumption within k8s, similar to VMWare® uses SAN, but NAS doesn’t fall behind too much) </a:t>
            </a:r>
          </a:p>
          <a:p>
            <a:pPr lvl="1"/>
            <a:r>
              <a:rPr lang="en-US" sz="1600" dirty="0"/>
              <a:t>The full integration could mean container-native-storage  (software defined, and k8s native like Portworx® to Pure Storage®) on top of the storage array, or array with vendor developed k8s data store and services like NetApp ® Astra</a:t>
            </a:r>
          </a:p>
          <a:p>
            <a:pPr marL="342900" indent="-342900">
              <a:buFont typeface="+mj-lt"/>
              <a:buAutoNum type="arabicPeriod"/>
            </a:pPr>
            <a:r>
              <a:rPr lang="en-US" sz="1800" b="1" dirty="0"/>
              <a:t>Reusing existing SAN and NAS systems</a:t>
            </a:r>
          </a:p>
          <a:p>
            <a:pPr lvl="1"/>
            <a:r>
              <a:rPr lang="en-US" sz="1600" dirty="0"/>
              <a:t>Leverage your investment in materials and process right away</a:t>
            </a:r>
          </a:p>
          <a:p>
            <a:pPr lvl="1"/>
            <a:r>
              <a:rPr lang="en-US" sz="1600" dirty="0"/>
              <a:t>Also take advantages of rich data services </a:t>
            </a:r>
          </a:p>
          <a:p>
            <a:endParaRPr lang="en-US" dirty="0"/>
          </a:p>
        </p:txBody>
      </p:sp>
      <p:sp>
        <p:nvSpPr>
          <p:cNvPr id="7" name="Rectangle 6">
            <a:extLst>
              <a:ext uri="{FF2B5EF4-FFF2-40B4-BE49-F238E27FC236}">
                <a16:creationId xmlns:a16="http://schemas.microsoft.com/office/drawing/2014/main" id="{884ECB35-1C3A-465D-8E0B-403CF8CA4C46}"/>
              </a:ext>
            </a:extLst>
          </p:cNvPr>
          <p:cNvSpPr/>
          <p:nvPr/>
        </p:nvSpPr>
        <p:spPr>
          <a:xfrm>
            <a:off x="205270" y="6375302"/>
            <a:ext cx="8994713" cy="308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Acknowledgement: </a:t>
            </a:r>
            <a:r>
              <a:rPr lang="en-US" b="0" i="0" dirty="0">
                <a:solidFill>
                  <a:srgbClr val="3E4C59"/>
                </a:solidFill>
                <a:effectLst/>
                <a:latin typeface="Avenir"/>
                <a:hlinkClick r:id="rId5"/>
              </a:rPr>
              <a:t>Image source </a:t>
            </a:r>
            <a:endParaRPr lang="en-US" dirty="0"/>
          </a:p>
        </p:txBody>
      </p:sp>
    </p:spTree>
    <p:extLst>
      <p:ext uri="{BB962C8B-B14F-4D97-AF65-F5344CB8AC3E}">
        <p14:creationId xmlns:p14="http://schemas.microsoft.com/office/powerpoint/2010/main" val="149049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C6B7-9E7C-778A-0382-31F733DF7EB7}"/>
              </a:ext>
            </a:extLst>
          </p:cNvPr>
          <p:cNvSpPr>
            <a:spLocks noGrp="1"/>
          </p:cNvSpPr>
          <p:nvPr>
            <p:ph type="title"/>
          </p:nvPr>
        </p:nvSpPr>
        <p:spPr>
          <a:xfrm>
            <a:off x="228600" y="-295263"/>
            <a:ext cx="10515600" cy="982412"/>
          </a:xfrm>
        </p:spPr>
        <p:txBody>
          <a:bodyPr>
            <a:normAutofit/>
          </a:bodyPr>
          <a:lstStyle/>
          <a:p>
            <a:r>
              <a:rPr lang="en-US" sz="2800" dirty="0"/>
              <a:t>NAS and SAN Container Comparison: Use Cases Examples</a:t>
            </a:r>
          </a:p>
        </p:txBody>
      </p:sp>
      <p:sp>
        <p:nvSpPr>
          <p:cNvPr id="3" name="Content Placeholder 2">
            <a:extLst>
              <a:ext uri="{FF2B5EF4-FFF2-40B4-BE49-F238E27FC236}">
                <a16:creationId xmlns:a16="http://schemas.microsoft.com/office/drawing/2014/main" id="{0C3AD20E-A404-B81B-1E97-C7F997D8FC33}"/>
              </a:ext>
            </a:extLst>
          </p:cNvPr>
          <p:cNvSpPr>
            <a:spLocks noGrp="1"/>
          </p:cNvSpPr>
          <p:nvPr>
            <p:ph idx="1"/>
          </p:nvPr>
        </p:nvSpPr>
        <p:spPr>
          <a:xfrm>
            <a:off x="359228" y="829559"/>
            <a:ext cx="11433704" cy="5832498"/>
          </a:xfrm>
        </p:spPr>
        <p:txBody>
          <a:bodyPr>
            <a:normAutofit fontScale="92500" lnSpcReduction="10000"/>
          </a:bodyPr>
          <a:lstStyle/>
          <a:p>
            <a:r>
              <a:rPr lang="en-US" dirty="0"/>
              <a:t>NAS Containers: Industry</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Video Service &amp; Industry 4.0 (factory floor video monitoring surveillance</a:t>
            </a:r>
            <a:r>
              <a:rPr lang="en-US" sz="1400" b="1" spc="-5" dirty="0">
                <a:solidFill>
                  <a:srgbClr val="292929"/>
                </a:solidFill>
                <a:ea typeface="DengXian" panose="02010600030101010101" pitchFamily="2" charset="-122"/>
              </a:rPr>
              <a:t>)</a:t>
            </a:r>
            <a:endParaRPr lang="en-US" sz="1400" b="1" spc="-5" dirty="0">
              <a:solidFill>
                <a:srgbClr val="292929"/>
              </a:solidFill>
              <a:effectLst/>
              <a:ea typeface="DengXian" panose="02010600030101010101" pitchFamily="2" charset="-122"/>
            </a:endParaRPr>
          </a:p>
          <a:p>
            <a:pPr marL="1257300" lvl="2" indent="-342900">
              <a:lnSpc>
                <a:spcPct val="100000"/>
              </a:lnSpc>
              <a:spcBef>
                <a:spcPts val="0"/>
              </a:spcBef>
              <a:buSzPts val="1000"/>
              <a:buFont typeface="Symbol" panose="05050102010706020507" pitchFamily="18" charset="2"/>
              <a:buChar char=""/>
              <a:tabLst>
                <a:tab pos="457200" algn="l"/>
              </a:tabLst>
            </a:pPr>
            <a:r>
              <a:rPr lang="en-US" sz="1200" spc="-5" dirty="0">
                <a:solidFill>
                  <a:srgbClr val="292929"/>
                </a:solidFill>
                <a:effectLst/>
                <a:ea typeface="DengXian" panose="02010600030101010101" pitchFamily="2" charset="-122"/>
              </a:rPr>
              <a:t>High concurrency (file sharing), high traffic, low latency (for all flash NAS)</a:t>
            </a:r>
          </a:p>
          <a:p>
            <a:pPr marL="1257300" lvl="2" indent="-342900">
              <a:lnSpc>
                <a:spcPct val="100000"/>
              </a:lnSpc>
              <a:spcBef>
                <a:spcPts val="0"/>
              </a:spcBef>
              <a:buSzPts val="1000"/>
              <a:buFont typeface="Symbol" panose="05050102010706020507" pitchFamily="18" charset="2"/>
              <a:buChar char=""/>
              <a:tabLst>
                <a:tab pos="457200" algn="l"/>
              </a:tabLst>
            </a:pPr>
            <a:r>
              <a:rPr lang="en-US" sz="1200" spc="-5" dirty="0">
                <a:solidFill>
                  <a:srgbClr val="292929"/>
                </a:solidFill>
                <a:ea typeface="DengXian" panose="02010600030101010101" pitchFamily="2" charset="-122"/>
              </a:rPr>
              <a:t>Container and orchestration make the high elastic (peak burst to cloud) possible  </a:t>
            </a:r>
            <a:endParaRPr lang="en-US" sz="1200" spc="-5" dirty="0">
              <a:solidFill>
                <a:srgbClr val="292929"/>
              </a:solidFill>
              <a:effectLst/>
              <a:ea typeface="DengXian" panose="02010600030101010101" pitchFamily="2" charset="-122"/>
            </a:endParaRP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ADAS</a:t>
            </a:r>
          </a:p>
          <a:p>
            <a:pPr marL="1257300" lvl="2" indent="-342900">
              <a:lnSpc>
                <a:spcPct val="100000"/>
              </a:lnSpc>
              <a:spcBef>
                <a:spcPts val="0"/>
              </a:spcBef>
              <a:buSzPts val="1000"/>
              <a:buFont typeface="Symbol" panose="05050102010706020507" pitchFamily="18" charset="2"/>
              <a:buChar char=""/>
              <a:tabLst>
                <a:tab pos="457200" algn="l"/>
              </a:tabLst>
            </a:pPr>
            <a:r>
              <a:rPr lang="en-US" sz="1200" spc="-5" dirty="0">
                <a:solidFill>
                  <a:srgbClr val="292929"/>
                </a:solidFill>
                <a:ea typeface="DengXian" panose="02010600030101010101" pitchFamily="2" charset="-122"/>
              </a:rPr>
              <a:t>Training: GPU access pictures in the training set repeatedly and randomly </a:t>
            </a:r>
          </a:p>
          <a:p>
            <a:pPr marL="1257300" lvl="2" indent="-342900">
              <a:lnSpc>
                <a:spcPct val="100000"/>
              </a:lnSpc>
              <a:spcBef>
                <a:spcPts val="0"/>
              </a:spcBef>
              <a:buSzPts val="1000"/>
              <a:buFont typeface="Symbol" panose="05050102010706020507" pitchFamily="18" charset="2"/>
              <a:buChar char=""/>
              <a:tabLst>
                <a:tab pos="457200" algn="l"/>
              </a:tabLst>
            </a:pPr>
            <a:r>
              <a:rPr lang="en-US" sz="1200" spc="-5" dirty="0">
                <a:solidFill>
                  <a:srgbClr val="292929"/>
                </a:solidFill>
                <a:ea typeface="DengXian" panose="02010600030101010101" pitchFamily="2" charset="-122"/>
              </a:rPr>
              <a:t>high-IOPS  file access(random access for small files) file access (good for all flash NAS)</a:t>
            </a:r>
          </a:p>
          <a:p>
            <a:pPr marL="1257300" lvl="2" indent="-342900">
              <a:lnSpc>
                <a:spcPct val="100000"/>
              </a:lnSpc>
              <a:spcBef>
                <a:spcPts val="0"/>
              </a:spcBef>
              <a:buSzPts val="1000"/>
              <a:buFont typeface="Symbol" panose="05050102010706020507" pitchFamily="18" charset="2"/>
              <a:buChar char=""/>
              <a:tabLst>
                <a:tab pos="457200" algn="l"/>
              </a:tabLst>
            </a:pPr>
            <a:r>
              <a:rPr lang="en-US" sz="1200" spc="-5" dirty="0">
                <a:solidFill>
                  <a:srgbClr val="292929"/>
                </a:solidFill>
                <a:ea typeface="DengXian" panose="02010600030101010101" pitchFamily="2" charset="-122"/>
              </a:rPr>
              <a:t>Containers to support multiple clients to access multiple data nodes at the same time</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Health Care: Bioinformatics &amp; </a:t>
            </a:r>
            <a:r>
              <a:rPr lang="en-US" sz="1400" b="1" spc="-5" dirty="0">
                <a:solidFill>
                  <a:srgbClr val="292929"/>
                </a:solidFill>
                <a:ea typeface="DengXian" panose="02010600030101010101" pitchFamily="2" charset="-122"/>
              </a:rPr>
              <a:t>Genome Computing</a:t>
            </a:r>
          </a:p>
          <a:p>
            <a:pPr marL="1257300" lvl="2" indent="-342900">
              <a:lnSpc>
                <a:spcPct val="100000"/>
              </a:lnSpc>
              <a:spcBef>
                <a:spcPts val="0"/>
              </a:spcBef>
              <a:buSzPts val="1000"/>
              <a:buFont typeface="Symbol" panose="05050102010706020507" pitchFamily="18" charset="2"/>
              <a:buChar char=""/>
              <a:tabLst>
                <a:tab pos="457200" algn="l"/>
              </a:tabLst>
            </a:pPr>
            <a:r>
              <a:rPr lang="en-US" sz="1200" spc="-5" dirty="0">
                <a:solidFill>
                  <a:srgbClr val="292929"/>
                </a:solidFill>
                <a:ea typeface="DengXian" panose="02010600030101010101" pitchFamily="2" charset="-122"/>
              </a:rPr>
              <a:t>Real time data from gene sequencer, historical data, intermediate data</a:t>
            </a:r>
          </a:p>
          <a:p>
            <a:pPr marL="1257300" lvl="2" indent="-342900">
              <a:lnSpc>
                <a:spcPct val="100000"/>
              </a:lnSpc>
              <a:spcBef>
                <a:spcPts val="0"/>
              </a:spcBef>
              <a:buSzPts val="1000"/>
              <a:buFont typeface="Symbol" panose="05050102010706020507" pitchFamily="18" charset="2"/>
              <a:buChar char=""/>
              <a:tabLst>
                <a:tab pos="457200" algn="l"/>
              </a:tabLst>
            </a:pPr>
            <a:r>
              <a:rPr lang="en-US" sz="1200" spc="-5" dirty="0">
                <a:solidFill>
                  <a:srgbClr val="292929"/>
                </a:solidFill>
                <a:ea typeface="DengXian" panose="02010600030101010101" pitchFamily="2" charset="-122"/>
              </a:rPr>
              <a:t>All are in file format; some might need GPU access; good for all flash NAS</a:t>
            </a:r>
          </a:p>
          <a:p>
            <a:pPr marL="1257300" lvl="2" indent="-342900">
              <a:lnSpc>
                <a:spcPct val="100000"/>
              </a:lnSpc>
              <a:spcBef>
                <a:spcPts val="0"/>
              </a:spcBef>
              <a:buSzPts val="1000"/>
              <a:buFont typeface="Symbol" panose="05050102010706020507" pitchFamily="18" charset="2"/>
              <a:buChar char=""/>
              <a:tabLst>
                <a:tab pos="457200" algn="l"/>
              </a:tabLst>
            </a:pPr>
            <a:r>
              <a:rPr lang="en-US" sz="1200" spc="-5" dirty="0">
                <a:solidFill>
                  <a:srgbClr val="292929"/>
                </a:solidFill>
                <a:ea typeface="DengXian" panose="02010600030101010101" pitchFamily="2" charset="-122"/>
              </a:rPr>
              <a:t>Container cluster to mount NFS for shared storage of high-performance computing for genome data analysis</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MSP: Compete with public loud like AWS Elastic File System (</a:t>
            </a:r>
            <a:r>
              <a:rPr lang="en-US" sz="1400" b="1" spc="-5" dirty="0" err="1">
                <a:solidFill>
                  <a:srgbClr val="292929"/>
                </a:solidFill>
                <a:effectLst/>
                <a:ea typeface="DengXian" panose="02010600030101010101" pitchFamily="2" charset="-122"/>
              </a:rPr>
              <a:t>VastData</a:t>
            </a:r>
            <a:r>
              <a:rPr lang="en-US" sz="1400" b="1" spc="-5" dirty="0">
                <a:solidFill>
                  <a:srgbClr val="292929"/>
                </a:solidFill>
                <a:effectLst/>
                <a:ea typeface="DengXian" panose="02010600030101010101" pitchFamily="2" charset="-122"/>
              </a:rPr>
              <a:t>® + Krystal® + Nvidia®)</a:t>
            </a:r>
            <a:endParaRPr lang="en-US" sz="1400" b="1" spc="-5" dirty="0">
              <a:solidFill>
                <a:srgbClr val="292929"/>
              </a:solidFill>
              <a:ea typeface="DengXian" panose="02010600030101010101" pitchFamily="2" charset="-122"/>
            </a:endParaRPr>
          </a:p>
          <a:p>
            <a:pPr marL="1257300" lvl="2" indent="-342900">
              <a:lnSpc>
                <a:spcPct val="100000"/>
              </a:lnSpc>
              <a:spcBef>
                <a:spcPts val="0"/>
              </a:spcBef>
              <a:buSzPts val="1000"/>
              <a:buFont typeface="Symbol" panose="05050102010706020507" pitchFamily="18" charset="2"/>
              <a:buChar char=""/>
              <a:tabLst>
                <a:tab pos="457200" algn="l"/>
              </a:tabLst>
            </a:pPr>
            <a:r>
              <a:rPr lang="en-US" sz="1200" spc="-5" dirty="0">
                <a:solidFill>
                  <a:srgbClr val="292929"/>
                </a:solidFill>
                <a:ea typeface="DengXian" panose="02010600030101010101" pitchFamily="2" charset="-122"/>
              </a:rPr>
              <a:t>Cloud giant file services limit performance/TB, all flash NAS can have better performance</a:t>
            </a:r>
          </a:p>
          <a:p>
            <a:pPr marL="1257300" lvl="2" indent="-342900">
              <a:lnSpc>
                <a:spcPct val="100000"/>
              </a:lnSpc>
              <a:spcBef>
                <a:spcPts val="0"/>
              </a:spcBef>
              <a:buSzPts val="1000"/>
              <a:buFont typeface="Symbol" panose="05050102010706020507" pitchFamily="18" charset="2"/>
              <a:buChar char=""/>
              <a:tabLst>
                <a:tab pos="457200" algn="l"/>
              </a:tabLst>
            </a:pPr>
            <a:r>
              <a:rPr lang="en-US" sz="1200" spc="-5" dirty="0">
                <a:solidFill>
                  <a:srgbClr val="292929"/>
                </a:solidFill>
                <a:ea typeface="DengXian" panose="02010600030101010101" pitchFamily="2" charset="-122"/>
              </a:rPr>
              <a:t>Containers are used for multi tenants to share files</a:t>
            </a:r>
          </a:p>
          <a:p>
            <a:r>
              <a:rPr lang="en-US" dirty="0"/>
              <a:t>NAS Containers: Applications</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Web services</a:t>
            </a:r>
            <a:r>
              <a:rPr lang="en-US" sz="1400" spc="-5" dirty="0">
                <a:solidFill>
                  <a:srgbClr val="292929"/>
                </a:solidFill>
                <a:effectLst/>
                <a:ea typeface="DengXian" panose="02010600030101010101" pitchFamily="2" charset="-122"/>
              </a:rPr>
              <a:t>: Content management applications, such as WordPress, are scaled out to multiple instances for performance and redundancy and can share uploads, plugins, and templates across multiple instances.</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Software development tools</a:t>
            </a:r>
            <a:r>
              <a:rPr lang="en-US" sz="1400" spc="-5" dirty="0">
                <a:solidFill>
                  <a:srgbClr val="292929"/>
                </a:solidFill>
                <a:effectLst/>
                <a:ea typeface="DengXian" panose="02010600030101010101" pitchFamily="2" charset="-122"/>
              </a:rPr>
              <a:t>: Developer tools such as JIRA and Git need to share data between instances to achieve high availability, but the code is kept in multiple Alibaba Cloud zones for persistence.</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Big data analysis/processing and Machine/Deep Learning</a:t>
            </a:r>
            <a:r>
              <a:rPr lang="en-US" sz="1400" spc="-5" dirty="0">
                <a:solidFill>
                  <a:srgbClr val="292929"/>
                </a:solidFill>
                <a:effectLst/>
                <a:ea typeface="DengXian" panose="02010600030101010101" pitchFamily="2" charset="-122"/>
              </a:rPr>
              <a:t>: Machine learning frameworks, such as genetic data processing and Tensorflow, need to access data through file system interfaces and use shared persistent storage. This allows multiple users to use and run jobs on the same set of data in parallel.</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Enterprise applications</a:t>
            </a:r>
            <a:r>
              <a:rPr lang="en-US" sz="1400" spc="-5" dirty="0">
                <a:solidFill>
                  <a:srgbClr val="292929"/>
                </a:solidFill>
                <a:effectLst/>
                <a:ea typeface="DengXian" panose="02010600030101010101" pitchFamily="2" charset="-122"/>
              </a:rPr>
              <a:t>: Shared notebooks (such as JupyterHub) need to provide persistent storage for notebook data and user workplaces, and shared storage makes collaboration easy for data scientists.</a:t>
            </a:r>
          </a:p>
          <a:p>
            <a:r>
              <a:rPr lang="en-US" dirty="0"/>
              <a:t>SAN Containers</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a typeface="DengXian" panose="02010600030101010101" pitchFamily="2" charset="-122"/>
              </a:rPr>
              <a:t>ERP, CRP, DB modernization</a:t>
            </a:r>
            <a:r>
              <a:rPr lang="en-US" sz="1400" spc="-5" dirty="0">
                <a:solidFill>
                  <a:srgbClr val="292929"/>
                </a:solidFill>
                <a:effectLst/>
                <a:ea typeface="DengXian" panose="02010600030101010101" pitchFamily="2" charset="-122"/>
              </a:rPr>
              <a:t>: Software vendors (SaaS and </a:t>
            </a:r>
            <a:r>
              <a:rPr lang="en-US" sz="1400" spc="-5" dirty="0">
                <a:solidFill>
                  <a:srgbClr val="292929"/>
                </a:solidFill>
                <a:ea typeface="DengXian" panose="02010600030101010101" pitchFamily="2" charset="-122"/>
              </a:rPr>
              <a:t>RMDB</a:t>
            </a:r>
            <a:r>
              <a:rPr lang="en-US" sz="1400" spc="-5" dirty="0">
                <a:solidFill>
                  <a:srgbClr val="292929"/>
                </a:solidFill>
                <a:effectLst/>
                <a:ea typeface="DengXian" panose="02010600030101010101" pitchFamily="2" charset="-122"/>
              </a:rPr>
              <a:t>) stared to support containerization for cloud-native and elasticity. This could be an opportunity for all flash SAN.</a:t>
            </a:r>
          </a:p>
          <a:p>
            <a:pPr marL="800100" lvl="1" indent="-342900">
              <a:lnSpc>
                <a:spcPct val="100000"/>
              </a:lnSpc>
              <a:spcBef>
                <a:spcPts val="0"/>
              </a:spcBef>
              <a:buSzPts val="1000"/>
              <a:buFont typeface="Symbol" panose="05050102010706020507" pitchFamily="18" charset="2"/>
              <a:buChar char=""/>
              <a:tabLst>
                <a:tab pos="457200" algn="l"/>
              </a:tabLst>
            </a:pPr>
            <a:r>
              <a:rPr lang="en-US" sz="1400" b="1" spc="-5" dirty="0">
                <a:solidFill>
                  <a:srgbClr val="292929"/>
                </a:solidFill>
                <a:effectLst/>
                <a:ea typeface="DengXian" panose="02010600030101010101" pitchFamily="2" charset="-122"/>
              </a:rPr>
              <a:t>Mainframe modernization</a:t>
            </a:r>
            <a:r>
              <a:rPr lang="en-US" sz="1400" spc="-5" dirty="0">
                <a:solidFill>
                  <a:srgbClr val="292929"/>
                </a:solidFill>
                <a:effectLst/>
                <a:ea typeface="DengXian" panose="02010600030101010101" pitchFamily="2" charset="-122"/>
              </a:rPr>
              <a:t>: Many public cloud vendors </a:t>
            </a:r>
            <a:r>
              <a:rPr lang="en-US" sz="1400" spc="-5" dirty="0">
                <a:solidFill>
                  <a:srgbClr val="292929"/>
                </a:solidFill>
                <a:ea typeface="DengXian" panose="02010600030101010101" pitchFamily="2" charset="-122"/>
              </a:rPr>
              <a:t>started to provide such service, c</a:t>
            </a:r>
            <a:r>
              <a:rPr lang="en-US" sz="1400" spc="-5" dirty="0">
                <a:solidFill>
                  <a:srgbClr val="292929"/>
                </a:solidFill>
                <a:effectLst/>
                <a:ea typeface="DengXian" panose="02010600030101010101" pitchFamily="2" charset="-122"/>
              </a:rPr>
              <a:t>ompute side uses mainframe emulators, the storage side uses containerized database to replace DB2.</a:t>
            </a:r>
          </a:p>
          <a:p>
            <a:pPr marL="457200" lvl="1" indent="0">
              <a:lnSpc>
                <a:spcPct val="100000"/>
              </a:lnSpc>
              <a:spcBef>
                <a:spcPts val="0"/>
              </a:spcBef>
              <a:buSzPts val="1000"/>
              <a:buNone/>
              <a:tabLst>
                <a:tab pos="457200" algn="l"/>
              </a:tabLst>
            </a:pPr>
            <a:endParaRPr lang="en-US" sz="1400" spc="-5" dirty="0">
              <a:solidFill>
                <a:srgbClr val="292929"/>
              </a:solidFill>
              <a:effectLst/>
              <a:ea typeface="DengXian" panose="02010600030101010101" pitchFamily="2" charset="-122"/>
            </a:endParaRPr>
          </a:p>
        </p:txBody>
      </p:sp>
    </p:spTree>
    <p:extLst>
      <p:ext uri="{BB962C8B-B14F-4D97-AF65-F5344CB8AC3E}">
        <p14:creationId xmlns:p14="http://schemas.microsoft.com/office/powerpoint/2010/main" val="3980358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C6B7-9E7C-778A-0382-31F733DF7EB7}"/>
              </a:ext>
            </a:extLst>
          </p:cNvPr>
          <p:cNvSpPr>
            <a:spLocks noGrp="1"/>
          </p:cNvSpPr>
          <p:nvPr>
            <p:ph type="title"/>
          </p:nvPr>
        </p:nvSpPr>
        <p:spPr>
          <a:xfrm>
            <a:off x="741947" y="317000"/>
            <a:ext cx="10515600" cy="982412"/>
          </a:xfrm>
        </p:spPr>
        <p:txBody>
          <a:bodyPr>
            <a:normAutofit/>
          </a:bodyPr>
          <a:lstStyle/>
          <a:p>
            <a:r>
              <a:rPr lang="en-US" sz="2800" dirty="0"/>
              <a:t>NAS and SAN Container Comparison: </a:t>
            </a:r>
            <a:br>
              <a:rPr lang="en-US" sz="2800" dirty="0"/>
            </a:br>
            <a:r>
              <a:rPr lang="en-US" sz="2800" dirty="0"/>
              <a:t>What features are customers looking for </a:t>
            </a:r>
          </a:p>
        </p:txBody>
      </p:sp>
      <p:sp>
        <p:nvSpPr>
          <p:cNvPr id="3" name="Content Placeholder 2">
            <a:extLst>
              <a:ext uri="{FF2B5EF4-FFF2-40B4-BE49-F238E27FC236}">
                <a16:creationId xmlns:a16="http://schemas.microsoft.com/office/drawing/2014/main" id="{0C3AD20E-A404-B81B-1E97-C7F997D8FC33}"/>
              </a:ext>
            </a:extLst>
          </p:cNvPr>
          <p:cNvSpPr>
            <a:spLocks noGrp="1"/>
          </p:cNvSpPr>
          <p:nvPr>
            <p:ph idx="1"/>
          </p:nvPr>
        </p:nvSpPr>
        <p:spPr>
          <a:xfrm>
            <a:off x="838200" y="1235242"/>
            <a:ext cx="10515600" cy="4941721"/>
          </a:xfrm>
        </p:spPr>
        <p:txBody>
          <a:bodyPr>
            <a:normAutofit fontScale="85000" lnSpcReduction="20000"/>
          </a:bodyPr>
          <a:lstStyle/>
          <a:p>
            <a:r>
              <a:rPr lang="en-US" dirty="0"/>
              <a:t>NAS Container</a:t>
            </a:r>
          </a:p>
          <a:p>
            <a:pPr lvl="1"/>
            <a:r>
              <a:rPr lang="en-US" dirty="0"/>
              <a:t>Multi clients file sharing (one example is VAST Data</a:t>
            </a:r>
            <a:r>
              <a:rPr lang="en-US" sz="2400" dirty="0"/>
              <a:t> ®</a:t>
            </a:r>
            <a:r>
              <a:rPr lang="en-US" dirty="0"/>
              <a:t> used in MRI image processing, many research teams need to access images files repeatedly)</a:t>
            </a:r>
          </a:p>
          <a:p>
            <a:pPr lvl="1"/>
            <a:r>
              <a:rPr lang="en-US" dirty="0"/>
              <a:t>High performance: All flash, large global cache SCM), GPU (GPUDirect) integration, RDMA (FE&amp;BE)</a:t>
            </a:r>
          </a:p>
          <a:p>
            <a:pPr lvl="1"/>
            <a:r>
              <a:rPr lang="en-US" dirty="0"/>
              <a:t>Versatility: can efficiently handle both large quantities of large files and small files </a:t>
            </a:r>
          </a:p>
          <a:p>
            <a:pPr lvl="1"/>
            <a:r>
              <a:rPr lang="en-US" dirty="0"/>
              <a:t>Many file protocols: many customers prefer NFS support</a:t>
            </a:r>
          </a:p>
          <a:p>
            <a:pPr lvl="1"/>
            <a:r>
              <a:rPr lang="en-US" dirty="0"/>
              <a:t>Unified file and object storage: for different applications, data protection to cloud etc.</a:t>
            </a:r>
          </a:p>
          <a:p>
            <a:pPr lvl="1"/>
            <a:r>
              <a:rPr lang="en-US" dirty="0"/>
              <a:t>Easy and non-disruptive scale-out: adding nodes, or even support cloud burst</a:t>
            </a:r>
          </a:p>
          <a:p>
            <a:pPr lvl="1"/>
            <a:r>
              <a:rPr lang="en-US" dirty="0"/>
              <a:t>K8S/OpenShift deep integration: not just simple CSI integration</a:t>
            </a:r>
          </a:p>
          <a:p>
            <a:pPr lvl="1"/>
            <a:r>
              <a:rPr lang="en-US" dirty="0"/>
              <a:t>Application deep integration (many applications like ES, MongoDB etc. natively replicate data, NAS can take advantage array replication/DR for AA multisite access by applications)</a:t>
            </a:r>
          </a:p>
          <a:p>
            <a:pPr lvl="1"/>
            <a:r>
              <a:rPr lang="en-US" dirty="0"/>
              <a:t>Easy O&amp;M</a:t>
            </a:r>
          </a:p>
          <a:p>
            <a:r>
              <a:rPr lang="en-US" dirty="0"/>
              <a:t>SAN Container</a:t>
            </a:r>
          </a:p>
          <a:p>
            <a:pPr lvl="1"/>
            <a:r>
              <a:rPr lang="en-US" dirty="0"/>
              <a:t>High performance: All flash, large global cache SCM), GPU (GPUDirect) integration, RDMA (FE&amp;BE)</a:t>
            </a:r>
          </a:p>
          <a:p>
            <a:pPr lvl="1"/>
            <a:r>
              <a:rPr lang="en-US" dirty="0"/>
              <a:t>Extremely high reliability for mission critical applications </a:t>
            </a:r>
          </a:p>
          <a:p>
            <a:pPr lvl="1"/>
            <a:r>
              <a:rPr lang="en-US" dirty="0"/>
              <a:t>Easy and non-disruptive scale-out: adding nodes</a:t>
            </a:r>
          </a:p>
          <a:p>
            <a:pPr lvl="1"/>
            <a:r>
              <a:rPr lang="en-US" dirty="0"/>
              <a:t>K8S/OpenShift deep integration: not just simple CSI integration</a:t>
            </a:r>
          </a:p>
          <a:p>
            <a:pPr lvl="1"/>
            <a:r>
              <a:rPr lang="en-US" dirty="0"/>
              <a:t>Application deep integration </a:t>
            </a:r>
          </a:p>
          <a:p>
            <a:pPr lvl="1"/>
            <a:r>
              <a:rPr lang="en-US" dirty="0"/>
              <a:t>Easy O&amp;M</a:t>
            </a:r>
          </a:p>
        </p:txBody>
      </p:sp>
    </p:spTree>
    <p:extLst>
      <p:ext uri="{BB962C8B-B14F-4D97-AF65-F5344CB8AC3E}">
        <p14:creationId xmlns:p14="http://schemas.microsoft.com/office/powerpoint/2010/main" val="3943237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C6B7-9E7C-778A-0382-31F733DF7EB7}"/>
              </a:ext>
            </a:extLst>
          </p:cNvPr>
          <p:cNvSpPr>
            <a:spLocks noGrp="1"/>
          </p:cNvSpPr>
          <p:nvPr>
            <p:ph type="title"/>
          </p:nvPr>
        </p:nvSpPr>
        <p:spPr>
          <a:xfrm>
            <a:off x="91440" y="-301375"/>
            <a:ext cx="10515600" cy="982412"/>
          </a:xfrm>
        </p:spPr>
        <p:txBody>
          <a:bodyPr>
            <a:normAutofit/>
          </a:bodyPr>
          <a:lstStyle/>
          <a:p>
            <a:r>
              <a:rPr lang="en-US" sz="2800" dirty="0"/>
              <a:t>NSA and SAN Container Comparison: Vendor Offerings </a:t>
            </a:r>
          </a:p>
        </p:txBody>
      </p:sp>
      <p:sp>
        <p:nvSpPr>
          <p:cNvPr id="3" name="Content Placeholder 2">
            <a:extLst>
              <a:ext uri="{FF2B5EF4-FFF2-40B4-BE49-F238E27FC236}">
                <a16:creationId xmlns:a16="http://schemas.microsoft.com/office/drawing/2014/main" id="{0C3AD20E-A404-B81B-1E97-C7F997D8FC33}"/>
              </a:ext>
            </a:extLst>
          </p:cNvPr>
          <p:cNvSpPr>
            <a:spLocks noGrp="1"/>
          </p:cNvSpPr>
          <p:nvPr>
            <p:ph idx="1"/>
          </p:nvPr>
        </p:nvSpPr>
        <p:spPr>
          <a:xfrm>
            <a:off x="216815" y="848412"/>
            <a:ext cx="11519555" cy="5328551"/>
          </a:xfrm>
        </p:spPr>
        <p:txBody>
          <a:bodyPr>
            <a:normAutofit fontScale="92500" lnSpcReduction="20000"/>
          </a:bodyPr>
          <a:lstStyle/>
          <a:p>
            <a:r>
              <a:rPr lang="en-US" dirty="0"/>
              <a:t>Large Vendors (Dell</a:t>
            </a:r>
            <a:r>
              <a:rPr lang="en-US" sz="2800" dirty="0"/>
              <a:t>®</a:t>
            </a:r>
            <a:r>
              <a:rPr lang="en-US" dirty="0"/>
              <a:t>, NetApp</a:t>
            </a:r>
            <a:r>
              <a:rPr lang="en-US" sz="2800" dirty="0"/>
              <a:t>®</a:t>
            </a:r>
            <a:r>
              <a:rPr lang="en-US" dirty="0"/>
              <a:t>, Pure</a:t>
            </a:r>
            <a:r>
              <a:rPr lang="en-US" sz="2800" dirty="0"/>
              <a:t>®</a:t>
            </a:r>
            <a:r>
              <a:rPr lang="en-US" dirty="0"/>
              <a:t>, HPE</a:t>
            </a:r>
            <a:r>
              <a:rPr lang="en-US" sz="2800" dirty="0"/>
              <a:t>®</a:t>
            </a:r>
            <a:r>
              <a:rPr lang="en-US" dirty="0"/>
              <a:t>)</a:t>
            </a:r>
          </a:p>
          <a:p>
            <a:pPr lvl="1"/>
            <a:r>
              <a:rPr lang="en-US" dirty="0"/>
              <a:t>Started with NAS and HCI, now offered both SAN and NAS arrays for container storage</a:t>
            </a:r>
          </a:p>
          <a:p>
            <a:pPr lvl="2"/>
            <a:r>
              <a:rPr lang="en-US" dirty="0"/>
              <a:t>Dell</a:t>
            </a:r>
            <a:r>
              <a:rPr lang="en-US" sz="2000" dirty="0"/>
              <a:t>® </a:t>
            </a:r>
            <a:r>
              <a:rPr lang="en-US" dirty="0"/>
              <a:t>: PowerMax (“</a:t>
            </a:r>
            <a:r>
              <a:rPr lang="en-US" sz="1000" b="0" i="0" u="none" strike="noStrike" baseline="0" dirty="0">
                <a:solidFill>
                  <a:srgbClr val="007CB8"/>
                </a:solidFill>
                <a:latin typeface="Arial" panose="020B0604020202020204" pitchFamily="34" charset="0"/>
              </a:rPr>
              <a:t>Persistent Storage for Containerized Applications on Kubernetes with PowerMax SAN Storage”) </a:t>
            </a:r>
            <a:endParaRPr lang="en-US" dirty="0"/>
          </a:p>
          <a:p>
            <a:pPr lvl="1"/>
            <a:r>
              <a:rPr lang="en-US" dirty="0"/>
              <a:t>Big efforts went into orchestration integration (adding storage features into k8s etc.)</a:t>
            </a:r>
          </a:p>
          <a:p>
            <a:pPr lvl="2"/>
            <a:r>
              <a:rPr lang="en-US" dirty="0"/>
              <a:t>Dell</a:t>
            </a:r>
            <a:r>
              <a:rPr lang="en-US" sz="2000" dirty="0"/>
              <a:t>® </a:t>
            </a:r>
            <a:r>
              <a:rPr lang="en-US" dirty="0"/>
              <a:t>: Container Storage Modules (CSM)</a:t>
            </a:r>
          </a:p>
          <a:p>
            <a:pPr lvl="2"/>
            <a:r>
              <a:rPr lang="en-US" dirty="0"/>
              <a:t>NetApp</a:t>
            </a:r>
            <a:r>
              <a:rPr lang="en-US" sz="2000" dirty="0"/>
              <a:t>® </a:t>
            </a:r>
            <a:r>
              <a:rPr lang="en-US" dirty="0"/>
              <a:t>: Astra/Trident</a:t>
            </a:r>
          </a:p>
          <a:p>
            <a:pPr lvl="1"/>
            <a:r>
              <a:rPr lang="en-US" dirty="0"/>
              <a:t>GPU/GPUDirect integration </a:t>
            </a:r>
          </a:p>
          <a:p>
            <a:pPr lvl="2"/>
            <a:r>
              <a:rPr lang="en-US" dirty="0"/>
              <a:t>Pure</a:t>
            </a:r>
            <a:r>
              <a:rPr lang="en-US" sz="2000" dirty="0"/>
              <a:t>®</a:t>
            </a:r>
            <a:r>
              <a:rPr lang="en-US" dirty="0"/>
              <a:t> AIRI (AI Ready Infrastructure, container based)</a:t>
            </a:r>
          </a:p>
          <a:p>
            <a:pPr lvl="1"/>
            <a:r>
              <a:rPr lang="en-US" dirty="0"/>
              <a:t>Storage-as-a-service</a:t>
            </a:r>
          </a:p>
          <a:p>
            <a:pPr lvl="2"/>
            <a:r>
              <a:rPr lang="en-US" dirty="0"/>
              <a:t>Dell</a:t>
            </a:r>
            <a:r>
              <a:rPr lang="en-US" sz="2000" dirty="0"/>
              <a:t>®</a:t>
            </a:r>
            <a:r>
              <a:rPr lang="en-US" dirty="0"/>
              <a:t> APEX container-as-a-services</a:t>
            </a:r>
          </a:p>
          <a:p>
            <a:pPr lvl="2"/>
            <a:r>
              <a:rPr lang="en-US" dirty="0"/>
              <a:t>HPE</a:t>
            </a:r>
            <a:r>
              <a:rPr lang="en-US" sz="2000" dirty="0"/>
              <a:t>®</a:t>
            </a:r>
            <a:r>
              <a:rPr lang="en-US" dirty="0"/>
              <a:t> Greenlake container-as-a-service</a:t>
            </a:r>
          </a:p>
          <a:p>
            <a:pPr lvl="1"/>
            <a:r>
              <a:rPr lang="en-US" dirty="0"/>
              <a:t>Deep application integration</a:t>
            </a:r>
          </a:p>
          <a:p>
            <a:pPr lvl="2"/>
            <a:r>
              <a:rPr lang="en-US" dirty="0"/>
              <a:t>Pure</a:t>
            </a:r>
            <a:r>
              <a:rPr lang="en-US" sz="2000" dirty="0"/>
              <a:t>®</a:t>
            </a:r>
            <a:r>
              <a:rPr lang="en-US" dirty="0"/>
              <a:t> + container based ElasticSearch: DR</a:t>
            </a:r>
          </a:p>
          <a:p>
            <a:r>
              <a:rPr lang="en-US" dirty="0"/>
              <a:t>Startups (NAS vendors like VastData</a:t>
            </a:r>
            <a:r>
              <a:rPr lang="en-US" sz="2800" dirty="0"/>
              <a:t>®</a:t>
            </a:r>
            <a:r>
              <a:rPr lang="en-US" dirty="0"/>
              <a:t>, WekaIO</a:t>
            </a:r>
            <a:r>
              <a:rPr lang="en-US" sz="2800" dirty="0"/>
              <a:t>®</a:t>
            </a:r>
            <a:r>
              <a:rPr lang="en-US" dirty="0"/>
              <a:t>)</a:t>
            </a:r>
          </a:p>
          <a:p>
            <a:pPr lvl="1"/>
            <a:r>
              <a:rPr lang="en-US" dirty="0"/>
              <a:t>All flash with lower cost QLC (VastData</a:t>
            </a:r>
            <a:r>
              <a:rPr lang="en-US" sz="2400" dirty="0"/>
              <a:t>®</a:t>
            </a:r>
            <a:r>
              <a:rPr lang="en-US" dirty="0"/>
              <a:t>, NAS)</a:t>
            </a:r>
          </a:p>
          <a:p>
            <a:pPr lvl="1"/>
            <a:r>
              <a:rPr lang="en-US" dirty="0"/>
              <a:t>Share-everything architecture + scale out + NFS focus (NFS over RDMA)</a:t>
            </a:r>
          </a:p>
          <a:p>
            <a:pPr lvl="1"/>
            <a:r>
              <a:rPr lang="en-US" dirty="0"/>
              <a:t>AI and HPDA cloud-native platform (WekaIO</a:t>
            </a:r>
            <a:r>
              <a:rPr lang="en-US" sz="2400" dirty="0"/>
              <a:t>®</a:t>
            </a:r>
            <a:r>
              <a:rPr lang="en-US" dirty="0"/>
              <a:t>)</a:t>
            </a:r>
          </a:p>
          <a:p>
            <a:pPr lvl="1"/>
            <a:r>
              <a:rPr lang="en-US" dirty="0"/>
              <a:t>VastData</a:t>
            </a:r>
            <a:r>
              <a:rPr lang="en-US" sz="2400" dirty="0"/>
              <a:t>®</a:t>
            </a:r>
            <a:r>
              <a:rPr lang="en-US" dirty="0"/>
              <a:t> Plan to move up stack to applications and platforms</a:t>
            </a:r>
          </a:p>
        </p:txBody>
      </p:sp>
    </p:spTree>
    <p:extLst>
      <p:ext uri="{BB962C8B-B14F-4D97-AF65-F5344CB8AC3E}">
        <p14:creationId xmlns:p14="http://schemas.microsoft.com/office/powerpoint/2010/main" val="2706243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071D-BF59-84AC-5818-B2234165E9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A1522A9-3E1F-2EE1-C725-F02C8E66F11B}"/>
              </a:ext>
            </a:extLst>
          </p:cNvPr>
          <p:cNvSpPr>
            <a:spLocks noGrp="1"/>
          </p:cNvSpPr>
          <p:nvPr>
            <p:ph idx="1"/>
          </p:nvPr>
        </p:nvSpPr>
        <p:spPr/>
        <p:txBody>
          <a:bodyPr/>
          <a:lstStyle/>
          <a:p>
            <a:r>
              <a:rPr lang="en-US" dirty="0"/>
              <a:t>Backup Slides</a:t>
            </a:r>
          </a:p>
          <a:p>
            <a:pPr marL="0" indent="0">
              <a:buNone/>
            </a:pPr>
            <a:endParaRPr lang="en-US" dirty="0"/>
          </a:p>
        </p:txBody>
      </p:sp>
    </p:spTree>
    <p:extLst>
      <p:ext uri="{BB962C8B-B14F-4D97-AF65-F5344CB8AC3E}">
        <p14:creationId xmlns:p14="http://schemas.microsoft.com/office/powerpoint/2010/main" val="995336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7A1327B3-4B9F-DA4A-64CE-1E28E96EA2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59434" y="3200792"/>
            <a:ext cx="5591175" cy="280851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5F05789-21E8-6B8B-BB9A-EC09BF5AF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02" y="3200792"/>
            <a:ext cx="4619625" cy="306763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47B3A21D-5C85-7FE1-01C7-B5BCFD196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618" y="247649"/>
            <a:ext cx="7000875" cy="295314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A4D8B2-1C58-E8DB-6048-E35BC427C55A}"/>
              </a:ext>
            </a:extLst>
          </p:cNvPr>
          <p:cNvSpPr/>
          <p:nvPr/>
        </p:nvSpPr>
        <p:spPr>
          <a:xfrm>
            <a:off x="270584" y="6456200"/>
            <a:ext cx="8994713" cy="308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Acknowledgement: Container Storage Modules from Dell®.</a:t>
            </a:r>
            <a:r>
              <a:rPr lang="en-US" b="0" i="0" dirty="0">
                <a:solidFill>
                  <a:srgbClr val="3E4C59"/>
                </a:solidFill>
                <a:effectLst/>
                <a:latin typeface="Avenir"/>
              </a:rPr>
              <a:t> </a:t>
            </a:r>
            <a:r>
              <a:rPr lang="en-US" b="0" i="0" dirty="0">
                <a:solidFill>
                  <a:srgbClr val="3E4C59"/>
                </a:solidFill>
                <a:effectLst/>
                <a:latin typeface="Avenir"/>
                <a:hlinkClick r:id="rId5"/>
              </a:rPr>
              <a:t>Image source </a:t>
            </a:r>
            <a:endParaRPr lang="en-US" dirty="0"/>
          </a:p>
        </p:txBody>
      </p:sp>
    </p:spTree>
    <p:extLst>
      <p:ext uri="{BB962C8B-B14F-4D97-AF65-F5344CB8AC3E}">
        <p14:creationId xmlns:p14="http://schemas.microsoft.com/office/powerpoint/2010/main" val="2808872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D9596-0440-F6F7-D195-3BC8A4966598}"/>
              </a:ext>
            </a:extLst>
          </p:cNvPr>
          <p:cNvSpPr>
            <a:spLocks noGrp="1"/>
          </p:cNvSpPr>
          <p:nvPr>
            <p:ph type="title"/>
          </p:nvPr>
        </p:nvSpPr>
        <p:spPr/>
        <p:txBody>
          <a:bodyPr/>
          <a:lstStyle/>
          <a:p>
            <a:endParaRPr lang="en-US" dirty="0"/>
          </a:p>
        </p:txBody>
      </p:sp>
      <p:pic>
        <p:nvPicPr>
          <p:cNvPr id="9218" name="Picture 2" descr="Error: Missing Graphic Image">
            <a:extLst>
              <a:ext uri="{FF2B5EF4-FFF2-40B4-BE49-F238E27FC236}">
                <a16:creationId xmlns:a16="http://schemas.microsoft.com/office/drawing/2014/main" id="{C8770CD4-0AD2-A197-C960-93983FB480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3425" y="365125"/>
            <a:ext cx="10620375" cy="59330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ED7AAC-DC1D-98AF-5A96-6D0594A195FA}"/>
              </a:ext>
            </a:extLst>
          </p:cNvPr>
          <p:cNvSpPr/>
          <p:nvPr/>
        </p:nvSpPr>
        <p:spPr>
          <a:xfrm>
            <a:off x="270584" y="6456200"/>
            <a:ext cx="8994713" cy="308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Acknowledgement: Astra from NetApp®.</a:t>
            </a:r>
            <a:r>
              <a:rPr lang="en-US" b="0" i="0" dirty="0">
                <a:solidFill>
                  <a:srgbClr val="3E4C59"/>
                </a:solidFill>
                <a:effectLst/>
                <a:latin typeface="Avenir"/>
              </a:rPr>
              <a:t> </a:t>
            </a:r>
            <a:r>
              <a:rPr lang="en-US" b="0" i="0" dirty="0">
                <a:solidFill>
                  <a:srgbClr val="3E4C59"/>
                </a:solidFill>
                <a:effectLst/>
                <a:latin typeface="Avenir"/>
                <a:hlinkClick r:id="rId3"/>
              </a:rPr>
              <a:t>Image source </a:t>
            </a:r>
            <a:endParaRPr lang="en-US" dirty="0"/>
          </a:p>
        </p:txBody>
      </p:sp>
    </p:spTree>
    <p:extLst>
      <p:ext uri="{BB962C8B-B14F-4D97-AF65-F5344CB8AC3E}">
        <p14:creationId xmlns:p14="http://schemas.microsoft.com/office/powerpoint/2010/main" val="1094803298"/>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Futurewei - presentation template - ST" id="{CCA2C99F-1C69-448A-8730-ED49F91421EA}" vid="{EFEA17F2-F46D-472B-B8CD-AB0810FF8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20" ma:contentTypeDescription="Create a new document." ma:contentTypeScope="" ma:versionID="3b16281c6d3cdb76fe65ba7ff709bf3e">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e6165b7a8648fe8d57cb3a164c8d0c2"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752be25-5b0b-4a1c-b04e-3eb193de4c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cbcf10b1-04f3-41f8-8249-6f89ae506da4}" ma:internalName="TaxCatchAll" ma:showField="CatchAllData" ma:web="e98f124e-b0bc-49a4-9f96-52185cd001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98f124e-b0bc-49a4-9f96-52185cd001a4" xsi:nil="true"/>
    <lcf76f155ced4ddcb4097134ff3c332f xmlns="91b7cdcb-e07a-4697-9cbd-de75cc76871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0175A3B-8327-4207-BFF4-1CEC33380393}">
  <ds:schemaRefs>
    <ds:schemaRef ds:uri="91b7cdcb-e07a-4697-9cbd-de75cc76871b"/>
    <ds:schemaRef ds:uri="e98f124e-b0bc-49a4-9f96-52185cd00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18DB475-CDD0-4BD0-962F-8E862736ECF9}">
  <ds:schemaRefs>
    <ds:schemaRef ds:uri="http://schemas.microsoft.com/sharepoint/v3/contenttype/forms"/>
  </ds:schemaRefs>
</ds:datastoreItem>
</file>

<file path=customXml/itemProps3.xml><?xml version="1.0" encoding="utf-8"?>
<ds:datastoreItem xmlns:ds="http://schemas.openxmlformats.org/officeDocument/2006/customXml" ds:itemID="{D212C5FE-6149-437C-952D-53BB2404E220}">
  <ds:schemaRefs>
    <ds:schemaRef ds:uri="91b7cdcb-e07a-4697-9cbd-de75cc76871b"/>
    <ds:schemaRef ds:uri="e98f124e-b0bc-49a4-9f96-52185cd001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39</TotalTime>
  <Words>1877</Words>
  <Application>Microsoft Office PowerPoint</Application>
  <PresentationFormat>Widescreen</PresentationFormat>
  <Paragraphs>138</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AAAAAG+TrebuchetMS</vt:lpstr>
      <vt:lpstr>Avenir</vt:lpstr>
      <vt:lpstr>nationalweb</vt:lpstr>
      <vt:lpstr>RedHatDisplay</vt:lpstr>
      <vt:lpstr>Arial</vt:lpstr>
      <vt:lpstr>Calibri</vt:lpstr>
      <vt:lpstr>Roboto</vt:lpstr>
      <vt:lpstr>Symbol</vt:lpstr>
      <vt:lpstr>BCW</vt:lpstr>
      <vt:lpstr>Which One Is to Choose for Enterprise Container Storage: NAS vs. SAN</vt:lpstr>
      <vt:lpstr>Executive Summary: NAS and SAN Container Storage </vt:lpstr>
      <vt:lpstr>NAS and SAN Container Comparison:  Reasons to choose NAS vs. SAN </vt:lpstr>
      <vt:lpstr>NAS and SAN Container Comparison: Use Cases Examples</vt:lpstr>
      <vt:lpstr>NAS and SAN Container Comparison:  What features are customers looking for </vt:lpstr>
      <vt:lpstr>NSA and SAN Container Comparison: Vendor Offerings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 Wang</dc:creator>
  <cp:lastModifiedBy>Yong Wang</cp:lastModifiedBy>
  <cp:revision>16</cp:revision>
  <dcterms:created xsi:type="dcterms:W3CDTF">2022-07-13T19:32:53Z</dcterms:created>
  <dcterms:modified xsi:type="dcterms:W3CDTF">2022-08-03T12:13:24Z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0x010100F95203FBB37A2044B6A01EDE15CC450D</vt:lpwstr>
  </property>
  <property fmtid="{D5CDD505-2E9C-101B-9397-08002B2CF9AE}" pid="3" name="MediaServiceImageTags">
    <vt:lpwstr/>
  </property>
  <property fmtid="{D5CDD505-2E9C-101B-9397-08002B2CF9AE}" pid="4" name="_2015_ms_pID_725343">
    <vt:lpwstr>(2)QvzBlAnpukTIUe/Oy8LR5/42r01mx60J0V058Bhy+OmEEyI2rDnp3AEN4Do0aDA3Ai7lJkod
M1mfO/CfdDEfLgCnuZr2JNRz8Iz3nZDsvchFTBFd9VNYOia5nQZnxeiv31WBADn3DDpy17Dp
pKGTR0Ptw8NgXCc2SF1IlBvz5AyxTDOxNnChb+fpiRv0BBHatwSDkh41bO2o2aVVMlPfMYY3
4U0ETMucM0cdcW7P+C</vt:lpwstr>
  </property>
  <property fmtid="{D5CDD505-2E9C-101B-9397-08002B2CF9AE}" pid="5" name="_2015_ms_pID_7253431">
    <vt:lpwstr>9yi98EovTuJx62/iF3i4WXW4+GI0mtIwCNReCk50wP3AmyKguwljjD
W3Zd/qi1vgBAIcqq1Dai18lofhbizzQL8xxS2YtoTXXEIJ4n5lOI8wqhoSPj2I2ABwIZQlad
M4vJwy78wL82EuvkZA6jSsvOTkK34pV6PaNp9yRIMvW3i2OkHUYDxSodtpuHZwOuVag=</vt:lpwstr>
  </property>
</Properties>
</file>